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ADLaM Display"/>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GoogleSlidesCustomDataVersion2">
      <go:slidesCustomData xmlns:go="http://customooxmlschemas.google.com/" r:id="rId48" roundtripDataSignature="AMtx7mjFnctzuKBSHWnbF79liH0a9uTe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5D410E-986C-4CFF-8E13-BA72C820166C}">
  <a:tblStyle styleId="{FA5D410E-986C-4CFF-8E13-BA72C820166C}" styleName="Table_0">
    <a:wholeTbl>
      <a:tcTxStyle b="off" i="off">
        <a:font>
          <a:latin typeface="Tenorite"/>
          <a:ea typeface="Tenorite"/>
          <a:cs typeface="Tenorite"/>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Tenorite"/>
          <a:ea typeface="Tenorite"/>
          <a:cs typeface="Tenorite"/>
        </a:font>
        <a:schemeClr val="lt1"/>
      </a:tcTxStyle>
      <a:tcStyle>
        <a:fill>
          <a:solidFill>
            <a:schemeClr val="dk1"/>
          </a:solidFill>
        </a:fill>
      </a:tcStyle>
    </a:firstRow>
    <a:neCell>
      <a:tcTxStyle/>
    </a:neCell>
    <a:nwCell>
      <a:tcTxStyle/>
    </a:nwCell>
  </a:tblStyle>
  <a:tblStyle styleId="{59F17466-C528-4658-903D-F944C1B33B9A}" styleName="Table_1">
    <a:wholeTbl>
      <a:tcTxStyle b="off" i="off">
        <a:font>
          <a:latin typeface="Tenorite"/>
          <a:ea typeface="Tenorite"/>
          <a:cs typeface="Tenorite"/>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tcStyle>
    </a:band1H>
    <a:band2H>
      <a:tcTxStyle/>
    </a:band2H>
    <a:band1V>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cBdr>
      </a:tcStyle>
    </a:band1V>
    <a:band2V>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tcStyle>
    </a:lastRow>
    <a:seCell>
      <a:tcTxStyle/>
    </a:seCell>
    <a:swCell>
      <a:tcTxStyle/>
    </a:swCell>
    <a:firstRow>
      <a:tcTxStyle b="on" i="off">
        <a:font>
          <a:latin typeface="Tenorite"/>
          <a:ea typeface="Tenorite"/>
          <a:cs typeface="Tenorite"/>
        </a:font>
        <a:schemeClr val="lt1"/>
      </a:tcTxStyle>
      <a:tcStyle>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ADLaMDisplay-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2"/>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3600"/>
              <a:buFont typeface="Arial"/>
              <a:buNone/>
              <a:defRPr sz="3600" cap="none">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rgbClr val="3F3F3F"/>
              </a:buClr>
              <a:buSzPts val="1600"/>
              <a:buNone/>
              <a:defRPr sz="16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90" name="Shape 90"/>
        <p:cNvGrpSpPr/>
        <p:nvPr/>
      </p:nvGrpSpPr>
      <p:grpSpPr>
        <a:xfrm>
          <a:off x="0" y="0"/>
          <a:ext cx="0" cy="0"/>
          <a:chOff x="0" y="0"/>
          <a:chExt cx="0" cy="0"/>
        </a:xfrm>
      </p:grpSpPr>
      <p:sp>
        <p:nvSpPr>
          <p:cNvPr id="91" name="Google Shape;91;p51"/>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1"/>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1"/>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1"/>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51"/>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51"/>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51"/>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table">
  <p:cSld name="Chart and table">
    <p:spTree>
      <p:nvGrpSpPr>
        <p:cNvPr id="101" name="Shape 101"/>
        <p:cNvGrpSpPr/>
        <p:nvPr/>
      </p:nvGrpSpPr>
      <p:grpSpPr>
        <a:xfrm>
          <a:off x="0" y="0"/>
          <a:ext cx="0" cy="0"/>
          <a:chOff x="0" y="0"/>
          <a:chExt cx="0" cy="0"/>
        </a:xfrm>
      </p:grpSpPr>
      <p:sp>
        <p:nvSpPr>
          <p:cNvPr id="102" name="Google Shape;10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52"/>
          <p:cNvSpPr txBox="1"/>
          <p:nvPr>
            <p:ph idx="1" type="body"/>
          </p:nvPr>
        </p:nvSpPr>
        <p:spPr>
          <a:xfrm>
            <a:off x="748749" y="1361938"/>
            <a:ext cx="6765925" cy="4968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800"/>
              <a:buNone/>
              <a:defRPr sz="1800">
                <a:solidFill>
                  <a:srgbClr val="3F3F3F"/>
                </a:solidFill>
              </a:defRPr>
            </a:lvl1pPr>
            <a:lvl2pPr indent="-228600" lvl="1" marL="914400" algn="l">
              <a:lnSpc>
                <a:spcPct val="90000"/>
              </a:lnSpc>
              <a:spcBef>
                <a:spcPts val="500"/>
              </a:spcBef>
              <a:spcAft>
                <a:spcPts val="0"/>
              </a:spcAft>
              <a:buClr>
                <a:srgbClr val="3F3F3F"/>
              </a:buClr>
              <a:buSzPts val="1800"/>
              <a:buNone/>
              <a:defRPr sz="18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400"/>
              <a:buNone/>
              <a:defRPr sz="1400"/>
            </a:lvl4pPr>
            <a:lvl5pPr indent="-228600" lvl="4" marL="2286000" algn="l">
              <a:lnSpc>
                <a:spcPct val="9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52"/>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Arial"/>
                <a:ea typeface="Arial"/>
                <a:cs typeface="Arial"/>
                <a:sym typeface="Arial"/>
              </a:defRPr>
            </a:lvl2pPr>
            <a:lvl3pPr lvl="2"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Arial"/>
                <a:ea typeface="Arial"/>
                <a:cs typeface="Arial"/>
                <a:sym typeface="Arial"/>
              </a:defRPr>
            </a:lvl3pPr>
            <a:lvl4pPr lvl="3"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4pPr>
            <a:lvl5pPr lvl="4"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52"/>
          <p:cNvSpPr txBox="1"/>
          <p:nvPr>
            <p:ph idx="3" type="body"/>
          </p:nvPr>
        </p:nvSpPr>
        <p:spPr>
          <a:xfrm>
            <a:off x="7858125" y="2284624"/>
            <a:ext cx="3147332" cy="3063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None/>
              <a:defRPr sz="14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100"/>
              <a:buNone/>
              <a:defRPr sz="1100"/>
            </a:lvl4pPr>
            <a:lvl5pPr indent="-228600" lvl="4" marL="2286000" algn="l">
              <a:lnSpc>
                <a:spcPct val="90000"/>
              </a:lnSpc>
              <a:spcBef>
                <a:spcPts val="500"/>
              </a:spcBef>
              <a:spcAft>
                <a:spcPts val="0"/>
              </a:spcAft>
              <a:buClr>
                <a:srgbClr val="3F3F3F"/>
              </a:buClr>
              <a:buSzPts val="1100"/>
              <a:buNone/>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2"/>
          <p:cNvSpPr txBox="1"/>
          <p:nvPr>
            <p:ph idx="4" type="body"/>
          </p:nvPr>
        </p:nvSpPr>
        <p:spPr>
          <a:xfrm>
            <a:off x="7858125" y="2779713"/>
            <a:ext cx="3148013" cy="3095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rgbClr val="595959"/>
              </a:buClr>
              <a:buSzPts val="1100"/>
              <a:buNone/>
              <a:defRPr sz="1100">
                <a:solidFill>
                  <a:srgbClr val="595959"/>
                </a:solidFill>
              </a:defRPr>
            </a:lvl2pPr>
            <a:lvl3pPr indent="-228600" lvl="2" marL="1371600" algn="l">
              <a:lnSpc>
                <a:spcPct val="90000"/>
              </a:lnSpc>
              <a:spcBef>
                <a:spcPts val="500"/>
              </a:spcBef>
              <a:spcAft>
                <a:spcPts val="0"/>
              </a:spcAft>
              <a:buClr>
                <a:srgbClr val="595959"/>
              </a:buClr>
              <a:buSzPts val="1050"/>
              <a:buNone/>
              <a:defRPr sz="1050">
                <a:solidFill>
                  <a:srgbClr val="595959"/>
                </a:solidFill>
              </a:defRPr>
            </a:lvl3pPr>
            <a:lvl4pPr indent="-228600" lvl="3" marL="1828800" algn="l">
              <a:lnSpc>
                <a:spcPct val="90000"/>
              </a:lnSpc>
              <a:spcBef>
                <a:spcPts val="500"/>
              </a:spcBef>
              <a:spcAft>
                <a:spcPts val="0"/>
              </a:spcAft>
              <a:buClr>
                <a:srgbClr val="595959"/>
              </a:buClr>
              <a:buSzPts val="1000"/>
              <a:buNone/>
              <a:defRPr sz="1000">
                <a:solidFill>
                  <a:srgbClr val="595959"/>
                </a:solidFill>
              </a:defRPr>
            </a:lvl4pPr>
            <a:lvl5pPr indent="-228600" lvl="4" marL="2286000" algn="l">
              <a:lnSpc>
                <a:spcPct val="90000"/>
              </a:lnSpc>
              <a:spcBef>
                <a:spcPts val="500"/>
              </a:spcBef>
              <a:spcAft>
                <a:spcPts val="0"/>
              </a:spcAft>
              <a:buClr>
                <a:srgbClr val="595959"/>
              </a:buClr>
              <a:buSzPts val="1000"/>
              <a:buNone/>
              <a:defRPr sz="1000">
                <a:solidFill>
                  <a:srgbClr val="59595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10" name="Shape 110"/>
        <p:cNvGrpSpPr/>
        <p:nvPr/>
      </p:nvGrpSpPr>
      <p:grpSpPr>
        <a:xfrm>
          <a:off x="0" y="0"/>
          <a:ext cx="0" cy="0"/>
          <a:chOff x="0" y="0"/>
          <a:chExt cx="0" cy="0"/>
        </a:xfrm>
      </p:grpSpPr>
      <p:sp>
        <p:nvSpPr>
          <p:cNvPr id="111" name="Google Shape;111;p53"/>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3200"/>
              <a:buFont typeface="Arial"/>
              <a:buNone/>
              <a:defRPr sz="32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53"/>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rgbClr val="3F3F3F"/>
              </a:buClr>
              <a:buSzPts val="1400"/>
              <a:buNone/>
              <a:defRPr sz="14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 name="Google Shape;113;p53"/>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3"/>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3"/>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6" name="Shape 116"/>
        <p:cNvGrpSpPr/>
        <p:nvPr/>
      </p:nvGrpSpPr>
      <p:grpSpPr>
        <a:xfrm>
          <a:off x="0" y="0"/>
          <a:ext cx="0" cy="0"/>
          <a:chOff x="0" y="0"/>
          <a:chExt cx="0" cy="0"/>
        </a:xfrm>
      </p:grpSpPr>
      <p:sp>
        <p:nvSpPr>
          <p:cNvPr id="117" name="Google Shape;117;p54"/>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54"/>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54"/>
          <p:cNvSpPr txBox="1"/>
          <p:nvPr>
            <p:ph idx="1" type="body"/>
          </p:nvPr>
        </p:nvSpPr>
        <p:spPr>
          <a:xfrm>
            <a:off x="148318" y="148113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54"/>
          <p:cNvSpPr txBox="1"/>
          <p:nvPr>
            <p:ph idx="2" type="body"/>
          </p:nvPr>
        </p:nvSpPr>
        <p:spPr>
          <a:xfrm>
            <a:off x="714375" y="2557463"/>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54"/>
          <p:cNvSpPr txBox="1"/>
          <p:nvPr>
            <p:ph idx="3" type="body"/>
          </p:nvPr>
        </p:nvSpPr>
        <p:spPr>
          <a:xfrm>
            <a:off x="1320800" y="363378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54"/>
          <p:cNvSpPr txBox="1"/>
          <p:nvPr>
            <p:ph idx="4" type="body"/>
          </p:nvPr>
        </p:nvSpPr>
        <p:spPr>
          <a:xfrm>
            <a:off x="1905000" y="4710114"/>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54"/>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54"/>
          <p:cNvSpPr txBox="1"/>
          <p:nvPr>
            <p:ph idx="6" type="body"/>
          </p:nvPr>
        </p:nvSpPr>
        <p:spPr>
          <a:xfrm>
            <a:off x="4986028" y="268256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54"/>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54"/>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7" name="Google Shape;127;p54"/>
          <p:cNvCxnSpPr/>
          <p:nvPr/>
        </p:nvCxnSpPr>
        <p:spPr>
          <a:xfrm>
            <a:off x="4353515" y="5023933"/>
            <a:ext cx="1513211" cy="0"/>
          </a:xfrm>
          <a:prstGeom prst="straightConnector1">
            <a:avLst/>
          </a:prstGeom>
          <a:noFill/>
          <a:ln cap="flat" cmpd="sng" w="9525">
            <a:solidFill>
              <a:srgbClr val="E2B08C"/>
            </a:solidFill>
            <a:prstDash val="solid"/>
            <a:miter lim="800000"/>
            <a:headEnd len="sm" w="sm" type="none"/>
            <a:tailEnd len="sm" w="sm" type="none"/>
          </a:ln>
        </p:spPr>
      </p:cxnSp>
      <p:sp>
        <p:nvSpPr>
          <p:cNvPr id="128" name="Google Shape;12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4"/>
          <p:cNvSpPr txBox="1"/>
          <p:nvPr>
            <p:ph idx="11" type="ftr"/>
          </p:nvPr>
        </p:nvSpPr>
        <p:spPr>
          <a:xfrm>
            <a:off x="6155823" y="6356350"/>
            <a:ext cx="18087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comparison">
  <p:cSld name="Market comparison">
    <p:spTree>
      <p:nvGrpSpPr>
        <p:cNvPr id="131" name="Shape 131"/>
        <p:cNvGrpSpPr/>
        <p:nvPr/>
      </p:nvGrpSpPr>
      <p:grpSpPr>
        <a:xfrm>
          <a:off x="0" y="0"/>
          <a:ext cx="0" cy="0"/>
          <a:chOff x="0" y="0"/>
          <a:chExt cx="0" cy="0"/>
        </a:xfrm>
      </p:grpSpPr>
      <p:sp>
        <p:nvSpPr>
          <p:cNvPr id="132" name="Google Shape;132;p5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55"/>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55"/>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55"/>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55"/>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55"/>
          <p:cNvSpPr txBox="1"/>
          <p:nvPr>
            <p:ph idx="5"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55"/>
          <p:cNvSpPr txBox="1"/>
          <p:nvPr>
            <p:ph idx="6"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9" name="Google Shape;139;p55"/>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140" name="Google Shape;140;p55"/>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141" name="Google Shape;141;p55"/>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142" name="Google Shape;142;p55"/>
          <p:cNvSpPr txBox="1"/>
          <p:nvPr>
            <p:ph idx="7"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55"/>
          <p:cNvSpPr txBox="1"/>
          <p:nvPr>
            <p:ph idx="8"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ctr">
              <a:lnSpc>
                <a:spcPct val="100000"/>
              </a:lnSpc>
              <a:spcBef>
                <a:spcPts val="500"/>
              </a:spcBef>
              <a:spcAft>
                <a:spcPts val="0"/>
              </a:spcAft>
              <a:buClr>
                <a:srgbClr val="3F3F3F"/>
              </a:buClr>
              <a:buSzPts val="1400"/>
              <a:buNone/>
              <a:defRPr sz="1400" cap="none">
                <a:solidFill>
                  <a:srgbClr val="3F3F3F"/>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55"/>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48" name="Shape 148"/>
        <p:cNvGrpSpPr/>
        <p:nvPr/>
      </p:nvGrpSpPr>
      <p:grpSpPr>
        <a:xfrm>
          <a:off x="0" y="0"/>
          <a:ext cx="0" cy="0"/>
          <a:chOff x="0" y="0"/>
          <a:chExt cx="0" cy="0"/>
        </a:xfrm>
      </p:grpSpPr>
      <p:sp>
        <p:nvSpPr>
          <p:cNvPr id="149" name="Google Shape;149;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56"/>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400"/>
              <a:buNone/>
              <a:defRPr b="1" sz="14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6"/>
          <p:cNvSpPr txBox="1"/>
          <p:nvPr>
            <p:ph idx="2"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56"/>
          <p:cNvSpPr txBox="1"/>
          <p:nvPr>
            <p:ph idx="3"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56"/>
          <p:cNvSpPr txBox="1"/>
          <p:nvPr>
            <p:ph idx="4"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6"/>
          <p:cNvSpPr txBox="1"/>
          <p:nvPr>
            <p:ph idx="5"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400"/>
              <a:buNone/>
              <a:defRPr b="1" sz="14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56"/>
          <p:cNvSpPr txBox="1"/>
          <p:nvPr>
            <p:ph idx="6"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56"/>
          <p:cNvSpPr txBox="1"/>
          <p:nvPr>
            <p:ph idx="7"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56"/>
          <p:cNvSpPr txBox="1"/>
          <p:nvPr>
            <p:ph idx="8"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56"/>
          <p:cNvSpPr txBox="1"/>
          <p:nvPr>
            <p:ph idx="9"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56"/>
          <p:cNvSpPr txBox="1"/>
          <p:nvPr>
            <p:ph idx="13"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56"/>
          <p:cNvSpPr txBox="1"/>
          <p:nvPr>
            <p:ph idx="14"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56"/>
          <p:cNvSpPr txBox="1"/>
          <p:nvPr>
            <p:ph idx="15"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56"/>
          <p:cNvSpPr txBox="1"/>
          <p:nvPr>
            <p:ph idx="16"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56"/>
          <p:cNvSpPr txBox="1"/>
          <p:nvPr>
            <p:ph idx="17"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56"/>
          <p:cNvSpPr txBox="1"/>
          <p:nvPr>
            <p:ph idx="18"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56"/>
          <p:cNvSpPr txBox="1"/>
          <p:nvPr>
            <p:ph idx="19"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56"/>
          <p:cNvSpPr txBox="1"/>
          <p:nvPr>
            <p:ph idx="20"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56"/>
          <p:cNvSpPr txBox="1"/>
          <p:nvPr>
            <p:ph idx="21"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56"/>
          <p:cNvSpPr txBox="1"/>
          <p:nvPr>
            <p:ph idx="22"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56"/>
          <p:cNvSpPr txBox="1"/>
          <p:nvPr>
            <p:ph idx="23"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56"/>
          <p:cNvSpPr txBox="1"/>
          <p:nvPr>
            <p:ph idx="24"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56"/>
          <p:cNvSpPr txBox="1"/>
          <p:nvPr>
            <p:ph idx="25"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56"/>
          <p:cNvSpPr txBox="1"/>
          <p:nvPr>
            <p:ph idx="26"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56"/>
          <p:cNvSpPr txBox="1"/>
          <p:nvPr>
            <p:ph idx="27"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56"/>
          <p:cNvSpPr txBox="1"/>
          <p:nvPr>
            <p:ph idx="28"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56"/>
          <p:cNvSpPr/>
          <p:nvPr/>
        </p:nvSpPr>
        <p:spPr>
          <a:xfrm>
            <a:off x="929640" y="4034785"/>
            <a:ext cx="10332720" cy="45719"/>
          </a:xfrm>
          <a:prstGeom prst="rect">
            <a:avLst/>
          </a:prstGeom>
          <a:solidFill>
            <a:srgbClr val="E2B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76" name="Google Shape;176;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spTree>
      <p:nvGrpSpPr>
        <p:cNvPr id="179" name="Shape 179"/>
        <p:cNvGrpSpPr/>
        <p:nvPr/>
      </p:nvGrpSpPr>
      <p:grpSpPr>
        <a:xfrm>
          <a:off x="0" y="0"/>
          <a:ext cx="0" cy="0"/>
          <a:chOff x="0" y="0"/>
          <a:chExt cx="0" cy="0"/>
        </a:xfrm>
      </p:grpSpPr>
      <p:sp>
        <p:nvSpPr>
          <p:cNvPr id="180" name="Google Shape;18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83" name="Google Shape;183;p57"/>
          <p:cNvCxnSpPr/>
          <p:nvPr/>
        </p:nvCxnSpPr>
        <p:spPr>
          <a:xfrm flipH="1" rot="10800000">
            <a:off x="0" y="0"/>
            <a:ext cx="2590800" cy="762000"/>
          </a:xfrm>
          <a:prstGeom prst="straightConnector1">
            <a:avLst/>
          </a:prstGeom>
          <a:noFill/>
          <a:ln cap="flat" cmpd="sng" w="9525">
            <a:solidFill>
              <a:srgbClr val="E2B08C"/>
            </a:solidFill>
            <a:prstDash val="solid"/>
            <a:miter lim="800000"/>
            <a:headEnd len="sm" w="sm" type="none"/>
            <a:tailEnd len="sm" w="sm" type="none"/>
          </a:ln>
        </p:spPr>
      </p:cxnSp>
      <p:cxnSp>
        <p:nvCxnSpPr>
          <p:cNvPr id="184" name="Google Shape;184;p57"/>
          <p:cNvCxnSpPr/>
          <p:nvPr/>
        </p:nvCxnSpPr>
        <p:spPr>
          <a:xfrm flipH="1">
            <a:off x="0" y="0"/>
            <a:ext cx="704850" cy="1027906"/>
          </a:xfrm>
          <a:prstGeom prst="straightConnector1">
            <a:avLst/>
          </a:prstGeom>
          <a:noFill/>
          <a:ln cap="flat" cmpd="sng" w="9525">
            <a:solidFill>
              <a:srgbClr val="E2B08C"/>
            </a:solidFill>
            <a:prstDash val="solid"/>
            <a:miter lim="800000"/>
            <a:headEnd len="sm" w="sm" type="none"/>
            <a:tailEnd len="sm" w="sm" type="none"/>
          </a:ln>
        </p:spPr>
      </p:cxnSp>
      <p:sp>
        <p:nvSpPr>
          <p:cNvPr id="185" name="Google Shape;18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57"/>
          <p:cNvSpPr txBox="1"/>
          <p:nvPr>
            <p:ph idx="1" type="body"/>
          </p:nvPr>
        </p:nvSpPr>
        <p:spPr>
          <a:xfrm>
            <a:off x="838199" y="2136775"/>
            <a:ext cx="10515599" cy="36972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spTree>
      <p:nvGrpSpPr>
        <p:cNvPr id="187" name="Shape 187"/>
        <p:cNvGrpSpPr/>
        <p:nvPr/>
      </p:nvGrpSpPr>
      <p:grpSpPr>
        <a:xfrm>
          <a:off x="0" y="0"/>
          <a:ext cx="0" cy="0"/>
          <a:chOff x="0" y="0"/>
          <a:chExt cx="0" cy="0"/>
        </a:xfrm>
      </p:grpSpPr>
      <p:sp>
        <p:nvSpPr>
          <p:cNvPr id="188" name="Google Shape;188;p5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58"/>
          <p:cNvSpPr/>
          <p:nvPr>
            <p:ph idx="2" type="pic"/>
          </p:nvPr>
        </p:nvSpPr>
        <p:spPr>
          <a:xfrm>
            <a:off x="1487181" y="2886074"/>
            <a:ext cx="1845511" cy="1845511"/>
          </a:xfrm>
          <a:prstGeom prst="rect">
            <a:avLst/>
          </a:prstGeom>
          <a:solidFill>
            <a:srgbClr val="F2F2F2"/>
          </a:solidFill>
          <a:ln>
            <a:noFill/>
          </a:ln>
        </p:spPr>
      </p:sp>
      <p:sp>
        <p:nvSpPr>
          <p:cNvPr id="190" name="Google Shape;190;p58"/>
          <p:cNvSpPr/>
          <p:nvPr>
            <p:ph idx="3" type="pic"/>
          </p:nvPr>
        </p:nvSpPr>
        <p:spPr>
          <a:xfrm>
            <a:off x="3836914" y="2886074"/>
            <a:ext cx="1845511" cy="1845511"/>
          </a:xfrm>
          <a:prstGeom prst="rect">
            <a:avLst/>
          </a:prstGeom>
          <a:solidFill>
            <a:srgbClr val="F2F2F2"/>
          </a:solidFill>
          <a:ln>
            <a:noFill/>
          </a:ln>
        </p:spPr>
      </p:sp>
      <p:sp>
        <p:nvSpPr>
          <p:cNvPr id="191" name="Google Shape;191;p58"/>
          <p:cNvSpPr/>
          <p:nvPr>
            <p:ph idx="4" type="pic"/>
          </p:nvPr>
        </p:nvSpPr>
        <p:spPr>
          <a:xfrm>
            <a:off x="6327578" y="2886074"/>
            <a:ext cx="1845511" cy="1845511"/>
          </a:xfrm>
          <a:prstGeom prst="rect">
            <a:avLst/>
          </a:prstGeom>
          <a:solidFill>
            <a:srgbClr val="F2F2F2"/>
          </a:solidFill>
          <a:ln>
            <a:noFill/>
          </a:ln>
        </p:spPr>
      </p:sp>
      <p:sp>
        <p:nvSpPr>
          <p:cNvPr id="192" name="Google Shape;192;p58"/>
          <p:cNvSpPr/>
          <p:nvPr>
            <p:ph idx="5" type="pic"/>
          </p:nvPr>
        </p:nvSpPr>
        <p:spPr>
          <a:xfrm>
            <a:off x="8747458" y="2886074"/>
            <a:ext cx="1845511" cy="1845511"/>
          </a:xfrm>
          <a:prstGeom prst="rect">
            <a:avLst/>
          </a:prstGeom>
          <a:solidFill>
            <a:srgbClr val="F2F2F2"/>
          </a:solidFill>
          <a:ln>
            <a:noFill/>
          </a:ln>
        </p:spPr>
      </p:sp>
      <p:sp>
        <p:nvSpPr>
          <p:cNvPr id="193" name="Google Shape;193;p58"/>
          <p:cNvSpPr txBox="1"/>
          <p:nvPr>
            <p:ph idx="1" type="body"/>
          </p:nvPr>
        </p:nvSpPr>
        <p:spPr>
          <a:xfrm>
            <a:off x="1343248" y="5084524"/>
            <a:ext cx="2123743"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4" name="Google Shape;194;p58"/>
          <p:cNvSpPr txBox="1"/>
          <p:nvPr>
            <p:ph idx="6" type="body"/>
          </p:nvPr>
        </p:nvSpPr>
        <p:spPr>
          <a:xfrm>
            <a:off x="3692980" y="5099206"/>
            <a:ext cx="21357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5" name="Google Shape;195;p58"/>
          <p:cNvSpPr txBox="1"/>
          <p:nvPr>
            <p:ph idx="7" type="body"/>
          </p:nvPr>
        </p:nvSpPr>
        <p:spPr>
          <a:xfrm>
            <a:off x="6183644" y="5099206"/>
            <a:ext cx="2123743"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6" name="Google Shape;196;p58"/>
          <p:cNvSpPr txBox="1"/>
          <p:nvPr>
            <p:ph idx="8" type="body"/>
          </p:nvPr>
        </p:nvSpPr>
        <p:spPr>
          <a:xfrm>
            <a:off x="8603525" y="5084524"/>
            <a:ext cx="2123742"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7" name="Google Shape;197;p58"/>
          <p:cNvSpPr txBox="1"/>
          <p:nvPr>
            <p:ph idx="9"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8" name="Google Shape;198;p58"/>
          <p:cNvSpPr txBox="1"/>
          <p:nvPr>
            <p:ph idx="13"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9" name="Google Shape;199;p58"/>
          <p:cNvSpPr txBox="1"/>
          <p:nvPr>
            <p:ph idx="14"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0" name="Google Shape;200;p58"/>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 name="Google Shape;20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4" name="Google Shape;204;p58"/>
          <p:cNvCxnSpPr/>
          <p:nvPr/>
        </p:nvCxnSpPr>
        <p:spPr>
          <a:xfrm rot="10800000">
            <a:off x="7334250" y="0"/>
            <a:ext cx="4857750" cy="762000"/>
          </a:xfrm>
          <a:prstGeom prst="straightConnector1">
            <a:avLst/>
          </a:prstGeom>
          <a:noFill/>
          <a:ln cap="flat" cmpd="sng" w="9525">
            <a:solidFill>
              <a:srgbClr val="C5BEA9"/>
            </a:solidFill>
            <a:prstDash val="solid"/>
            <a:miter lim="800000"/>
            <a:headEnd len="sm" w="sm" type="none"/>
            <a:tailEnd len="sm" w="sm" type="none"/>
          </a:ln>
        </p:spPr>
      </p:cxnSp>
      <p:cxnSp>
        <p:nvCxnSpPr>
          <p:cNvPr id="205" name="Google Shape;205;p58"/>
          <p:cNvCxnSpPr/>
          <p:nvPr/>
        </p:nvCxnSpPr>
        <p:spPr>
          <a:xfrm>
            <a:off x="11487150" y="0"/>
            <a:ext cx="704850" cy="1724025"/>
          </a:xfrm>
          <a:prstGeom prst="straightConnector1">
            <a:avLst/>
          </a:prstGeom>
          <a:noFill/>
          <a:ln cap="flat" cmpd="sng" w="9525">
            <a:solidFill>
              <a:srgbClr val="C5BEA9"/>
            </a:solidFill>
            <a:prstDash val="solid"/>
            <a:miter lim="800000"/>
            <a:headEnd len="sm" w="sm" type="none"/>
            <a:tailEnd len="sm" w="sm" type="none"/>
          </a:ln>
        </p:spPr>
      </p:cxnSp>
    </p:spTree>
  </p:cSld>
  <p:clrMapOvr>
    <a:masterClrMapping/>
  </p:clrMapOvr>
  <p:extLst>
    <p:ext uri="{DCECCB84-F9BA-43D5-87BE-67443E8EF086}">
      <p15:sldGuideLst>
        <p15:guide id="1"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spTree>
      <p:nvGrpSpPr>
        <p:cNvPr id="206" name="Shape 206"/>
        <p:cNvGrpSpPr/>
        <p:nvPr/>
      </p:nvGrpSpPr>
      <p:grpSpPr>
        <a:xfrm>
          <a:off x="0" y="0"/>
          <a:ext cx="0" cy="0"/>
          <a:chOff x="0" y="0"/>
          <a:chExt cx="0" cy="0"/>
        </a:xfrm>
      </p:grpSpPr>
      <p:sp>
        <p:nvSpPr>
          <p:cNvPr id="207" name="Google Shape;207;p5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59"/>
          <p:cNvSpPr/>
          <p:nvPr>
            <p:ph idx="2" type="pic"/>
          </p:nvPr>
        </p:nvSpPr>
        <p:spPr>
          <a:xfrm>
            <a:off x="1877176" y="2428875"/>
            <a:ext cx="1066800" cy="1066800"/>
          </a:xfrm>
          <a:prstGeom prst="rect">
            <a:avLst/>
          </a:prstGeom>
          <a:solidFill>
            <a:schemeClr val="lt1"/>
          </a:solidFill>
          <a:ln>
            <a:noFill/>
          </a:ln>
        </p:spPr>
      </p:sp>
      <p:sp>
        <p:nvSpPr>
          <p:cNvPr id="209" name="Google Shape;209;p59"/>
          <p:cNvSpPr/>
          <p:nvPr>
            <p:ph idx="3" type="pic"/>
          </p:nvPr>
        </p:nvSpPr>
        <p:spPr>
          <a:xfrm>
            <a:off x="4226270" y="2428875"/>
            <a:ext cx="1066800" cy="1066800"/>
          </a:xfrm>
          <a:prstGeom prst="rect">
            <a:avLst/>
          </a:prstGeom>
          <a:solidFill>
            <a:schemeClr val="lt1"/>
          </a:solidFill>
          <a:ln>
            <a:noFill/>
          </a:ln>
        </p:spPr>
      </p:sp>
      <p:sp>
        <p:nvSpPr>
          <p:cNvPr id="210" name="Google Shape;210;p59"/>
          <p:cNvSpPr/>
          <p:nvPr>
            <p:ph idx="4" type="pic"/>
          </p:nvPr>
        </p:nvSpPr>
        <p:spPr>
          <a:xfrm>
            <a:off x="6716934" y="2428875"/>
            <a:ext cx="1066800" cy="1066800"/>
          </a:xfrm>
          <a:prstGeom prst="rect">
            <a:avLst/>
          </a:prstGeom>
          <a:solidFill>
            <a:schemeClr val="lt1"/>
          </a:solidFill>
          <a:ln>
            <a:noFill/>
          </a:ln>
        </p:spPr>
      </p:sp>
      <p:sp>
        <p:nvSpPr>
          <p:cNvPr id="211" name="Google Shape;211;p59"/>
          <p:cNvSpPr/>
          <p:nvPr>
            <p:ph idx="5" type="pic"/>
          </p:nvPr>
        </p:nvSpPr>
        <p:spPr>
          <a:xfrm>
            <a:off x="9136814" y="2428875"/>
            <a:ext cx="1066800" cy="1066800"/>
          </a:xfrm>
          <a:prstGeom prst="rect">
            <a:avLst/>
          </a:prstGeom>
          <a:solidFill>
            <a:schemeClr val="lt1"/>
          </a:solidFill>
          <a:ln>
            <a:noFill/>
          </a:ln>
        </p:spPr>
      </p:sp>
      <p:sp>
        <p:nvSpPr>
          <p:cNvPr id="212" name="Google Shape;212;p59"/>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3" name="Google Shape;213;p59"/>
          <p:cNvSpPr txBox="1"/>
          <p:nvPr>
            <p:ph idx="6"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4" name="Google Shape;214;p59"/>
          <p:cNvSpPr txBox="1"/>
          <p:nvPr>
            <p:ph idx="7"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5" name="Google Shape;215;p59"/>
          <p:cNvSpPr txBox="1"/>
          <p:nvPr>
            <p:ph idx="8"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 name="Google Shape;216;p59"/>
          <p:cNvSpPr txBox="1"/>
          <p:nvPr>
            <p:ph idx="9"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7" name="Google Shape;217;p59"/>
          <p:cNvSpPr txBox="1"/>
          <p:nvPr>
            <p:ph idx="13"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8" name="Google Shape;218;p59"/>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9" name="Google Shape;219;p59"/>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0" name="Google Shape;220;p59"/>
          <p:cNvSpPr/>
          <p:nvPr>
            <p:ph idx="16" type="pic"/>
          </p:nvPr>
        </p:nvSpPr>
        <p:spPr>
          <a:xfrm>
            <a:off x="1877176" y="4287711"/>
            <a:ext cx="1066800" cy="1066800"/>
          </a:xfrm>
          <a:prstGeom prst="rect">
            <a:avLst/>
          </a:prstGeom>
          <a:solidFill>
            <a:schemeClr val="lt1"/>
          </a:solidFill>
          <a:ln>
            <a:noFill/>
          </a:ln>
        </p:spPr>
      </p:sp>
      <p:sp>
        <p:nvSpPr>
          <p:cNvPr id="221" name="Google Shape;221;p59"/>
          <p:cNvSpPr/>
          <p:nvPr>
            <p:ph idx="17" type="pic"/>
          </p:nvPr>
        </p:nvSpPr>
        <p:spPr>
          <a:xfrm>
            <a:off x="4226270" y="4287711"/>
            <a:ext cx="1066800" cy="1066800"/>
          </a:xfrm>
          <a:prstGeom prst="rect">
            <a:avLst/>
          </a:prstGeom>
          <a:solidFill>
            <a:schemeClr val="lt1"/>
          </a:solidFill>
          <a:ln>
            <a:noFill/>
          </a:ln>
        </p:spPr>
      </p:sp>
      <p:sp>
        <p:nvSpPr>
          <p:cNvPr id="222" name="Google Shape;222;p59"/>
          <p:cNvSpPr/>
          <p:nvPr>
            <p:ph idx="18" type="pic"/>
          </p:nvPr>
        </p:nvSpPr>
        <p:spPr>
          <a:xfrm>
            <a:off x="6716934" y="4287711"/>
            <a:ext cx="1066800" cy="1066800"/>
          </a:xfrm>
          <a:prstGeom prst="rect">
            <a:avLst/>
          </a:prstGeom>
          <a:solidFill>
            <a:schemeClr val="lt1"/>
          </a:solidFill>
          <a:ln>
            <a:noFill/>
          </a:ln>
        </p:spPr>
      </p:sp>
      <p:sp>
        <p:nvSpPr>
          <p:cNvPr id="223" name="Google Shape;223;p59"/>
          <p:cNvSpPr/>
          <p:nvPr>
            <p:ph idx="19" type="pic"/>
          </p:nvPr>
        </p:nvSpPr>
        <p:spPr>
          <a:xfrm>
            <a:off x="9136814" y="4287711"/>
            <a:ext cx="1066800" cy="1066800"/>
          </a:xfrm>
          <a:prstGeom prst="rect">
            <a:avLst/>
          </a:prstGeom>
          <a:solidFill>
            <a:schemeClr val="lt1"/>
          </a:solidFill>
          <a:ln>
            <a:noFill/>
          </a:ln>
        </p:spPr>
      </p:sp>
      <p:sp>
        <p:nvSpPr>
          <p:cNvPr id="224" name="Google Shape;224;p59"/>
          <p:cNvSpPr txBox="1"/>
          <p:nvPr>
            <p:ph idx="20"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5" name="Google Shape;225;p59"/>
          <p:cNvSpPr txBox="1"/>
          <p:nvPr>
            <p:ph idx="21"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6" name="Google Shape;226;p59"/>
          <p:cNvSpPr txBox="1"/>
          <p:nvPr>
            <p:ph idx="22"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7" name="Google Shape;227;p59"/>
          <p:cNvSpPr txBox="1"/>
          <p:nvPr>
            <p:ph idx="23"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8" name="Google Shape;228;p59"/>
          <p:cNvSpPr txBox="1"/>
          <p:nvPr>
            <p:ph idx="24"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9" name="Google Shape;229;p59"/>
          <p:cNvSpPr txBox="1"/>
          <p:nvPr>
            <p:ph idx="25"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0" name="Google Shape;230;p59"/>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1" name="Google Shape;231;p59"/>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2" name="Google Shape;23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35" name="Google Shape;235;p59"/>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236" name="Google Shape;236;p59"/>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spTree>
      <p:nvGrpSpPr>
        <p:cNvPr id="237" name="Shape 237"/>
        <p:cNvGrpSpPr/>
        <p:nvPr/>
      </p:nvGrpSpPr>
      <p:grpSpPr>
        <a:xfrm>
          <a:off x="0" y="0"/>
          <a:ext cx="0" cy="0"/>
          <a:chOff x="0" y="0"/>
          <a:chExt cx="0" cy="0"/>
        </a:xfrm>
      </p:grpSpPr>
      <p:sp>
        <p:nvSpPr>
          <p:cNvPr id="238" name="Google Shape;238;p6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60"/>
          <p:cNvSpPr txBox="1"/>
          <p:nvPr>
            <p:ph idx="1" type="body"/>
          </p:nvPr>
        </p:nvSpPr>
        <p:spPr>
          <a:xfrm>
            <a:off x="1075447"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60"/>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1" name="Google Shape;241;p60"/>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2" name="Google Shape;242;p60"/>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60"/>
          <p:cNvSpPr txBox="1"/>
          <p:nvPr>
            <p:ph idx="5" type="body"/>
          </p:nvPr>
        </p:nvSpPr>
        <p:spPr>
          <a:xfrm>
            <a:off x="3805651"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60"/>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5" name="Google Shape;245;p60"/>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6" name="Google Shape;246;p60"/>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60"/>
          <p:cNvSpPr txBox="1"/>
          <p:nvPr>
            <p:ph idx="9" type="body"/>
          </p:nvPr>
        </p:nvSpPr>
        <p:spPr>
          <a:xfrm>
            <a:off x="6530117"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60"/>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9" name="Google Shape;249;p60"/>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0" name="Google Shape;250;p60"/>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60"/>
          <p:cNvSpPr txBox="1"/>
          <p:nvPr>
            <p:ph idx="16" type="body"/>
          </p:nvPr>
        </p:nvSpPr>
        <p:spPr>
          <a:xfrm>
            <a:off x="9260321"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60"/>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3" name="Google Shape;253;p60"/>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cxnSp>
        <p:nvCxnSpPr>
          <p:cNvPr id="254" name="Google Shape;254;p60"/>
          <p:cNvCxnSpPr/>
          <p:nvPr/>
        </p:nvCxnSpPr>
        <p:spPr>
          <a:xfrm flipH="1">
            <a:off x="0" y="0"/>
            <a:ext cx="1238250" cy="1328057"/>
          </a:xfrm>
          <a:prstGeom prst="straightConnector1">
            <a:avLst/>
          </a:prstGeom>
          <a:noFill/>
          <a:ln cap="flat" cmpd="sng" w="9525">
            <a:solidFill>
              <a:srgbClr val="E2B08C"/>
            </a:solidFill>
            <a:prstDash val="solid"/>
            <a:miter lim="800000"/>
            <a:headEnd len="sm" w="sm" type="none"/>
            <a:tailEnd len="sm" w="sm" type="none"/>
          </a:ln>
        </p:spPr>
      </p:cxnSp>
      <p:cxnSp>
        <p:nvCxnSpPr>
          <p:cNvPr id="255" name="Google Shape;255;p60"/>
          <p:cNvCxnSpPr/>
          <p:nvPr/>
        </p:nvCxnSpPr>
        <p:spPr>
          <a:xfrm flipH="1">
            <a:off x="0" y="0"/>
            <a:ext cx="3790950" cy="892177"/>
          </a:xfrm>
          <a:prstGeom prst="straightConnector1">
            <a:avLst/>
          </a:prstGeom>
          <a:noFill/>
          <a:ln cap="flat" cmpd="sng" w="9525">
            <a:solidFill>
              <a:srgbClr val="E2B08C"/>
            </a:solidFill>
            <a:prstDash val="solid"/>
            <a:miter lim="800000"/>
            <a:headEnd len="sm" w="sm" type="none"/>
            <a:tailEnd len="sm" w="sm" type="none"/>
          </a:ln>
        </p:spPr>
      </p:cxnSp>
      <p:sp>
        <p:nvSpPr>
          <p:cNvPr id="256" name="Google Shape;256;p60"/>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blipFill>
          <a:blip r:embed="rId2">
            <a:alphaModFix amt="15000"/>
          </a:blip>
          <a:stretch>
            <a:fillRect/>
          </a:stretch>
        </a:blipFill>
      </p:bgPr>
    </p:bg>
    <p:spTree>
      <p:nvGrpSpPr>
        <p:cNvPr id="18" name="Shape 18"/>
        <p:cNvGrpSpPr/>
        <p:nvPr/>
      </p:nvGrpSpPr>
      <p:grpSpPr>
        <a:xfrm>
          <a:off x="0" y="0"/>
          <a:ext cx="0" cy="0"/>
          <a:chOff x="0" y="0"/>
          <a:chExt cx="0" cy="0"/>
        </a:xfrm>
      </p:grpSpPr>
      <p:sp>
        <p:nvSpPr>
          <p:cNvPr id="19" name="Google Shape;19;p43"/>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3"/>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3F3F3F"/>
              </a:buClr>
              <a:buSzPts val="1400"/>
              <a:buNone/>
              <a:defRPr sz="1400">
                <a:solidFill>
                  <a:srgbClr val="3F3F3F"/>
                </a:solidFill>
              </a:defRPr>
            </a:lvl1pPr>
            <a:lvl2pPr indent="-228600" lvl="1" marL="914400" algn="l">
              <a:lnSpc>
                <a:spcPct val="120000"/>
              </a:lnSpc>
              <a:spcBef>
                <a:spcPts val="1000"/>
              </a:spcBef>
              <a:spcAft>
                <a:spcPts val="0"/>
              </a:spcAft>
              <a:buClr>
                <a:srgbClr val="3F3F3F"/>
              </a:buClr>
              <a:buSzPts val="1400"/>
              <a:buNone/>
              <a:defRPr sz="1400">
                <a:solidFill>
                  <a:srgbClr val="3F3F3F"/>
                </a:solidFill>
              </a:defRPr>
            </a:lvl2pPr>
            <a:lvl3pPr indent="-228600" lvl="2" marL="1371600" algn="l">
              <a:lnSpc>
                <a:spcPct val="120000"/>
              </a:lnSpc>
              <a:spcBef>
                <a:spcPts val="1000"/>
              </a:spcBef>
              <a:spcAft>
                <a:spcPts val="0"/>
              </a:spcAft>
              <a:buClr>
                <a:srgbClr val="3F3F3F"/>
              </a:buClr>
              <a:buSzPts val="1400"/>
              <a:buNone/>
              <a:defRPr sz="1400">
                <a:solidFill>
                  <a:srgbClr val="3F3F3F"/>
                </a:solidFill>
              </a:defRPr>
            </a:lvl3pPr>
            <a:lvl4pPr indent="-228600" lvl="3" marL="1828800" algn="l">
              <a:lnSpc>
                <a:spcPct val="120000"/>
              </a:lnSpc>
              <a:spcBef>
                <a:spcPts val="1000"/>
              </a:spcBef>
              <a:spcAft>
                <a:spcPts val="0"/>
              </a:spcAft>
              <a:buClr>
                <a:srgbClr val="3F3F3F"/>
              </a:buClr>
              <a:buSzPts val="1400"/>
              <a:buNone/>
              <a:defRPr sz="1400">
                <a:solidFill>
                  <a:srgbClr val="3F3F3F"/>
                </a:solidFill>
              </a:defRPr>
            </a:lvl4pPr>
            <a:lvl5pPr indent="-228600" lvl="4" marL="2286000" algn="l">
              <a:lnSpc>
                <a:spcPct val="120000"/>
              </a:lnSpc>
              <a:spcBef>
                <a:spcPts val="10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43"/>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3"/>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3"/>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60" name="Shape 260"/>
        <p:cNvGrpSpPr/>
        <p:nvPr/>
      </p:nvGrpSpPr>
      <p:grpSpPr>
        <a:xfrm>
          <a:off x="0" y="0"/>
          <a:ext cx="0" cy="0"/>
          <a:chOff x="0" y="0"/>
          <a:chExt cx="0" cy="0"/>
        </a:xfrm>
      </p:grpSpPr>
      <p:sp>
        <p:nvSpPr>
          <p:cNvPr id="261" name="Google Shape;261;p61"/>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61"/>
          <p:cNvSpPr txBox="1"/>
          <p:nvPr>
            <p:ph idx="1" type="body"/>
          </p:nvPr>
        </p:nvSpPr>
        <p:spPr>
          <a:xfrm>
            <a:off x="5476875" y="3682546"/>
            <a:ext cx="5111750" cy="152558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263" name="Google Shape;263;p61"/>
          <p:cNvCxnSpPr/>
          <p:nvPr/>
        </p:nvCxnSpPr>
        <p:spPr>
          <a:xfrm rot="10800000">
            <a:off x="0" y="876300"/>
            <a:ext cx="4762500" cy="1628775"/>
          </a:xfrm>
          <a:prstGeom prst="straightConnector1">
            <a:avLst/>
          </a:prstGeom>
          <a:noFill/>
          <a:ln cap="flat" cmpd="sng" w="9525">
            <a:solidFill>
              <a:srgbClr val="E2B08C"/>
            </a:solidFill>
            <a:prstDash val="solid"/>
            <a:miter lim="800000"/>
            <a:headEnd len="sm" w="sm" type="none"/>
            <a:tailEnd len="sm" w="sm" type="none"/>
          </a:ln>
        </p:spPr>
      </p:cxnSp>
      <p:cxnSp>
        <p:nvCxnSpPr>
          <p:cNvPr id="264" name="Google Shape;264;p61"/>
          <p:cNvCxnSpPr/>
          <p:nvPr/>
        </p:nvCxnSpPr>
        <p:spPr>
          <a:xfrm rot="10800000">
            <a:off x="2638425" y="0"/>
            <a:ext cx="2124076" cy="5186363"/>
          </a:xfrm>
          <a:prstGeom prst="straightConnector1">
            <a:avLst/>
          </a:prstGeom>
          <a:noFill/>
          <a:ln cap="flat" cmpd="sng" w="9525">
            <a:solidFill>
              <a:srgbClr val="E2B08C"/>
            </a:solidFill>
            <a:prstDash val="solid"/>
            <a:miter lim="800000"/>
            <a:headEnd len="sm" w="sm" type="none"/>
            <a:tailEnd len="sm" w="sm" type="none"/>
          </a:ln>
        </p:spPr>
      </p:cxnSp>
      <p:sp>
        <p:nvSpPr>
          <p:cNvPr id="265" name="Google Shape;26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spTree>
      <p:nvGrpSpPr>
        <p:cNvPr id="24" name="Shape 24"/>
        <p:cNvGrpSpPr/>
        <p:nvPr/>
      </p:nvGrpSpPr>
      <p:grpSpPr>
        <a:xfrm>
          <a:off x="0" y="0"/>
          <a:ext cx="0" cy="0"/>
          <a:chOff x="0" y="0"/>
          <a:chExt cx="0" cy="0"/>
        </a:xfrm>
      </p:grpSpPr>
      <p:sp>
        <p:nvSpPr>
          <p:cNvPr id="25" name="Google Shape;25;p44"/>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4"/>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 name="Google Shape;27;p44"/>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4"/>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 name="Google Shape;29;p44"/>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33" name="Shape 33"/>
        <p:cNvGrpSpPr/>
        <p:nvPr/>
      </p:nvGrpSpPr>
      <p:grpSpPr>
        <a:xfrm>
          <a:off x="0" y="0"/>
          <a:ext cx="0" cy="0"/>
          <a:chOff x="0" y="0"/>
          <a:chExt cx="0" cy="0"/>
        </a:xfrm>
      </p:grpSpPr>
      <p:sp>
        <p:nvSpPr>
          <p:cNvPr id="34" name="Google Shape;34;p4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5"/>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5"/>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5"/>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5"/>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5"/>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5"/>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5"/>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5"/>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45"/>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47" name="Google Shape;47;p45"/>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48" name="Shape 48"/>
        <p:cNvGrpSpPr/>
        <p:nvPr/>
      </p:nvGrpSpPr>
      <p:grpSpPr>
        <a:xfrm>
          <a:off x="0" y="0"/>
          <a:ext cx="0" cy="0"/>
          <a:chOff x="0" y="0"/>
          <a:chExt cx="0" cy="0"/>
        </a:xfrm>
      </p:grpSpPr>
      <p:sp>
        <p:nvSpPr>
          <p:cNvPr id="49" name="Google Shape;49;p46"/>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6"/>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6"/>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6"/>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6"/>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46"/>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6"/>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6"/>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6"/>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6"/>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spTree>
      <p:nvGrpSpPr>
        <p:cNvPr id="61" name="Shape 61"/>
        <p:cNvGrpSpPr/>
        <p:nvPr/>
      </p:nvGrpSpPr>
      <p:grpSpPr>
        <a:xfrm>
          <a:off x="0" y="0"/>
          <a:ext cx="0" cy="0"/>
          <a:chOff x="0" y="0"/>
          <a:chExt cx="0" cy="0"/>
        </a:xfrm>
      </p:grpSpPr>
      <p:sp>
        <p:nvSpPr>
          <p:cNvPr id="62" name="Google Shape;62;p47"/>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7"/>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4" name="Google Shape;6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7"/>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66" name="Shape 66"/>
        <p:cNvGrpSpPr/>
        <p:nvPr/>
      </p:nvGrpSpPr>
      <p:grpSpPr>
        <a:xfrm>
          <a:off x="0" y="0"/>
          <a:ext cx="0" cy="0"/>
          <a:chOff x="0" y="0"/>
          <a:chExt cx="0" cy="0"/>
        </a:xfrm>
      </p:grpSpPr>
      <p:sp>
        <p:nvSpPr>
          <p:cNvPr id="67" name="Google Shape;67;p48"/>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3F3F3F"/>
              </a:buClr>
              <a:buSzPts val="3600"/>
              <a:buFont typeface="Arial"/>
              <a:buNone/>
              <a:defRPr sz="36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8" name="Shape 68"/>
        <p:cNvGrpSpPr/>
        <p:nvPr/>
      </p:nvGrpSpPr>
      <p:grpSpPr>
        <a:xfrm>
          <a:off x="0" y="0"/>
          <a:ext cx="0" cy="0"/>
          <a:chOff x="0" y="0"/>
          <a:chExt cx="0" cy="0"/>
        </a:xfrm>
      </p:grpSpPr>
      <p:sp>
        <p:nvSpPr>
          <p:cNvPr id="69" name="Google Shape;69;p49"/>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9"/>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9"/>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9"/>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49"/>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9"/>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9"/>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9"/>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9"/>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9" name="Shape 79"/>
        <p:cNvGrpSpPr/>
        <p:nvPr/>
      </p:nvGrpSpPr>
      <p:grpSpPr>
        <a:xfrm>
          <a:off x="0" y="0"/>
          <a:ext cx="0" cy="0"/>
          <a:chOff x="0" y="0"/>
          <a:chExt cx="0" cy="0"/>
        </a:xfrm>
      </p:grpSpPr>
      <p:sp>
        <p:nvSpPr>
          <p:cNvPr id="80" name="Google Shape;80;p5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0"/>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50"/>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0"/>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50"/>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0"/>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50"/>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5000"/>
          </a:blip>
          <a:stretch>
            <a:fillRect/>
          </a:stretch>
        </a:blip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Arial"/>
                <a:ea typeface="Arial"/>
                <a:cs typeface="Arial"/>
                <a:sym typeface="Arial"/>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Arial"/>
                <a:ea typeface="Arial"/>
                <a:cs typeface="Arial"/>
                <a:sym typeface="Arial"/>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13.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62.png"/><Relationship Id="rId6" Type="http://schemas.openxmlformats.org/officeDocument/2006/relationships/image" Target="../media/image13.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13.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1.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9.jpg"/><Relationship Id="rId5" Type="http://schemas.openxmlformats.org/officeDocument/2006/relationships/image" Target="../media/image30.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48.png"/><Relationship Id="rId5" Type="http://schemas.openxmlformats.org/officeDocument/2006/relationships/image" Target="../media/image30.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13.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61.png"/><Relationship Id="rId5" Type="http://schemas.openxmlformats.org/officeDocument/2006/relationships/image" Target="../media/image30.png"/><Relationship Id="rId6"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13.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30.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13.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13.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13.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13.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13.png"/><Relationship Id="rId6"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0.jpg"/><Relationship Id="rId4" Type="http://schemas.openxmlformats.org/officeDocument/2006/relationships/image" Target="../media/image13.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7.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13.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
          <p:cNvSpPr txBox="1"/>
          <p:nvPr>
            <p:ph type="ctrTitle"/>
          </p:nvPr>
        </p:nvSpPr>
        <p:spPr>
          <a:xfrm>
            <a:off x="3394953" y="2215508"/>
            <a:ext cx="7918315" cy="11222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a:latin typeface="Arial"/>
                <a:ea typeface="Arial"/>
                <a:cs typeface="Arial"/>
                <a:sym typeface="Arial"/>
              </a:rPr>
              <a:t>INTEL PRODUCTS SENTIMENT AND TREND ANALYSIS</a:t>
            </a:r>
            <a:endParaRPr/>
          </a:p>
        </p:txBody>
      </p:sp>
      <p:sp>
        <p:nvSpPr>
          <p:cNvPr id="273" name="Google Shape;273;p1"/>
          <p:cNvSpPr txBox="1"/>
          <p:nvPr/>
        </p:nvSpPr>
        <p:spPr>
          <a:xfrm>
            <a:off x="7503268" y="3404681"/>
            <a:ext cx="46887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Machine Learning and Natural Language processing NLP solution</a:t>
            </a:r>
            <a:endParaRPr/>
          </a:p>
        </p:txBody>
      </p:sp>
      <p:pic>
        <p:nvPicPr>
          <p:cNvPr descr="A blue logo with text&#10;&#10;Description automatically generated" id="274" name="Google Shape;274;p1"/>
          <p:cNvPicPr preferRelativeResize="0"/>
          <p:nvPr/>
        </p:nvPicPr>
        <p:blipFill rotWithShape="1">
          <a:blip r:embed="rId3">
            <a:alphaModFix/>
          </a:blip>
          <a:srcRect b="0" l="0" r="0" t="0"/>
          <a:stretch/>
        </p:blipFill>
        <p:spPr>
          <a:xfrm>
            <a:off x="11129819" y="5983550"/>
            <a:ext cx="1008924" cy="667864"/>
          </a:xfrm>
          <a:prstGeom prst="rect">
            <a:avLst/>
          </a:prstGeom>
          <a:noFill/>
          <a:ln>
            <a:noFill/>
          </a:ln>
        </p:spPr>
      </p:pic>
      <p:pic>
        <p:nvPicPr>
          <p:cNvPr descr="A black text on a white background&#10;&#10;Description automatically generated" id="275" name="Google Shape;275;p1"/>
          <p:cNvPicPr preferRelativeResize="0"/>
          <p:nvPr/>
        </p:nvPicPr>
        <p:blipFill rotWithShape="1">
          <a:blip r:embed="rId4">
            <a:alphaModFix/>
          </a:blip>
          <a:srcRect b="0" l="0" r="0" t="0"/>
          <a:stretch/>
        </p:blipFill>
        <p:spPr>
          <a:xfrm>
            <a:off x="9960299" y="0"/>
            <a:ext cx="2187130" cy="952583"/>
          </a:xfrm>
          <a:prstGeom prst="rect">
            <a:avLst/>
          </a:prstGeom>
          <a:noFill/>
          <a:ln>
            <a:noFill/>
          </a:ln>
        </p:spPr>
      </p:pic>
      <p:pic>
        <p:nvPicPr>
          <p:cNvPr descr="A logo of a globe with a graduation cap&#10;&#10;Description automatically generated" id="276" name="Google Shape;276;p1"/>
          <p:cNvPicPr preferRelativeResize="0"/>
          <p:nvPr/>
        </p:nvPicPr>
        <p:blipFill rotWithShape="1">
          <a:blip r:embed="rId5">
            <a:alphaModFix/>
          </a:blip>
          <a:srcRect b="0" l="0" r="0" t="0"/>
          <a:stretch/>
        </p:blipFill>
        <p:spPr>
          <a:xfrm>
            <a:off x="0" y="19051"/>
            <a:ext cx="1051651" cy="914479"/>
          </a:xfrm>
          <a:prstGeom prst="rect">
            <a:avLst/>
          </a:prstGeom>
          <a:noFill/>
          <a:ln>
            <a:noFill/>
          </a:ln>
        </p:spPr>
      </p:pic>
      <p:pic>
        <p:nvPicPr>
          <p:cNvPr descr="A blue square with a white bird in it&#10;&#10;Description automatically generated" id="277" name="Google Shape;277;p1"/>
          <p:cNvPicPr preferRelativeResize="0"/>
          <p:nvPr/>
        </p:nvPicPr>
        <p:blipFill rotWithShape="1">
          <a:blip r:embed="rId6">
            <a:alphaModFix/>
          </a:blip>
          <a:srcRect b="0" l="0" r="0" t="0"/>
          <a:stretch/>
        </p:blipFill>
        <p:spPr>
          <a:xfrm>
            <a:off x="10194587" y="5962652"/>
            <a:ext cx="815747" cy="815747"/>
          </a:xfrm>
          <a:prstGeom prst="rect">
            <a:avLst/>
          </a:prstGeom>
          <a:noFill/>
          <a:ln>
            <a:noFill/>
          </a:ln>
        </p:spPr>
      </p:pic>
      <p:graphicFrame>
        <p:nvGraphicFramePr>
          <p:cNvPr id="278" name="Google Shape;278;p1"/>
          <p:cNvGraphicFramePr/>
          <p:nvPr/>
        </p:nvGraphicFramePr>
        <p:xfrm>
          <a:off x="378298" y="4426374"/>
          <a:ext cx="3000000" cy="3000000"/>
        </p:xfrm>
        <a:graphic>
          <a:graphicData uri="http://schemas.openxmlformats.org/drawingml/2006/table">
            <a:tbl>
              <a:tblPr bandRow="1" firstRow="1">
                <a:noFill/>
                <a:tableStyleId>{FA5D410E-986C-4CFF-8E13-BA72C820166C}</a:tableStyleId>
              </a:tblPr>
              <a:tblGrid>
                <a:gridCol w="4757900"/>
              </a:tblGrid>
              <a:tr h="370850">
                <a:tc>
                  <a:txBody>
                    <a:bodyPr/>
                    <a:lstStyle/>
                    <a:p>
                      <a:pPr indent="0" lvl="0" marL="0" marR="0" rtl="0" algn="l">
                        <a:spcBef>
                          <a:spcPts val="0"/>
                        </a:spcBef>
                        <a:spcAft>
                          <a:spcPts val="0"/>
                        </a:spcAft>
                        <a:buNone/>
                      </a:pPr>
                      <a:r>
                        <a:rPr lang="en-US" sz="1800" u="none" cap="none" strike="noStrike"/>
                        <a:t>Presented By:</a:t>
                      </a:r>
                      <a:endParaRPr/>
                    </a:p>
                  </a:txBody>
                  <a:tcPr marT="45725" marB="45725" marR="91450" marL="91450">
                    <a:solidFill>
                      <a:srgbClr val="2E75B5"/>
                    </a:solidFill>
                  </a:tcPr>
                </a:tc>
              </a:tr>
              <a:tr h="370850">
                <a:tc>
                  <a:txBody>
                    <a:bodyPr/>
                    <a:lstStyle/>
                    <a:p>
                      <a:pPr indent="0" lvl="0" marL="0" marR="0" rtl="0" algn="l">
                        <a:spcBef>
                          <a:spcPts val="0"/>
                        </a:spcBef>
                        <a:spcAft>
                          <a:spcPts val="0"/>
                        </a:spcAft>
                        <a:buNone/>
                      </a:pPr>
                      <a:r>
                        <a:rPr lang="en-US" sz="1800"/>
                        <a:t>Anan Ahmed </a:t>
                      </a:r>
                      <a:endParaRPr/>
                    </a:p>
                  </a:txBody>
                  <a:tcPr marT="45725" marB="45725" marR="91450" marL="91450"/>
                </a:tc>
              </a:tr>
              <a:tr h="370850">
                <a:tc>
                  <a:txBody>
                    <a:bodyPr/>
                    <a:lstStyle/>
                    <a:p>
                      <a:pPr indent="0" lvl="0" marL="0" marR="0" rtl="0" algn="l">
                        <a:spcBef>
                          <a:spcPts val="0"/>
                        </a:spcBef>
                        <a:spcAft>
                          <a:spcPts val="0"/>
                        </a:spcAft>
                        <a:buNone/>
                      </a:pPr>
                      <a:r>
                        <a:rPr lang="en-US" sz="1800"/>
                        <a:t>Ahmed Hesham</a:t>
                      </a:r>
                      <a:endParaRPr/>
                    </a:p>
                  </a:txBody>
                  <a:tcPr marT="45725" marB="45725" marR="91450" marL="91450"/>
                </a:tc>
              </a:tr>
              <a:tr h="370850">
                <a:tc>
                  <a:txBody>
                    <a:bodyPr/>
                    <a:lstStyle/>
                    <a:p>
                      <a:pPr indent="0" lvl="0" marL="0" marR="0" rtl="0" algn="l">
                        <a:spcBef>
                          <a:spcPts val="0"/>
                        </a:spcBef>
                        <a:spcAft>
                          <a:spcPts val="0"/>
                        </a:spcAft>
                        <a:buNone/>
                      </a:pPr>
                      <a:r>
                        <a:rPr lang="en-US" sz="1800"/>
                        <a:t>Kareem Khaled</a:t>
                      </a:r>
                      <a:endParaRPr/>
                    </a:p>
                  </a:txBody>
                  <a:tcPr marT="45725" marB="45725" marR="91450" marL="91450"/>
                </a:tc>
              </a:tr>
              <a:tr h="370850">
                <a:tc>
                  <a:txBody>
                    <a:bodyPr/>
                    <a:lstStyle/>
                    <a:p>
                      <a:pPr indent="0" lvl="0" marL="0" marR="0" rtl="0" algn="l">
                        <a:spcBef>
                          <a:spcPts val="0"/>
                        </a:spcBef>
                        <a:spcAft>
                          <a:spcPts val="0"/>
                        </a:spcAft>
                        <a:buNone/>
                      </a:pPr>
                      <a:r>
                        <a:rPr lang="en-US" sz="1800"/>
                        <a:t>Noureen Amer</a:t>
                      </a:r>
                      <a:endParaRPr/>
                    </a:p>
                  </a:txBody>
                  <a:tcPr marT="45725" marB="45725" marR="91450" marL="91450"/>
                </a:tc>
              </a:tr>
              <a:tr h="370850">
                <a:tc>
                  <a:txBody>
                    <a:bodyPr/>
                    <a:lstStyle/>
                    <a:p>
                      <a:pPr indent="0" lvl="0" marL="0" marR="0" rtl="0" algn="l">
                        <a:spcBef>
                          <a:spcPts val="0"/>
                        </a:spcBef>
                        <a:spcAft>
                          <a:spcPts val="0"/>
                        </a:spcAft>
                        <a:buNone/>
                      </a:pPr>
                      <a:r>
                        <a:rPr lang="en-US" sz="1800"/>
                        <a:t>Zainab Galal</a:t>
                      </a:r>
                      <a:endParaRPr/>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0"/>
          <p:cNvSpPr txBox="1"/>
          <p:nvPr>
            <p:ph idx="2" type="body"/>
          </p:nvPr>
        </p:nvSpPr>
        <p:spPr>
          <a:xfrm>
            <a:off x="455164" y="451619"/>
            <a:ext cx="2122666" cy="37410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800"/>
              <a:buNone/>
            </a:pPr>
            <a:r>
              <a:rPr lang="en-US" sz="1800"/>
              <a:t>The next graph represents the average sentiment polarity for different product categories.</a:t>
            </a:r>
            <a:endParaRPr/>
          </a:p>
          <a:p>
            <a:pPr indent="0" lvl="0" marL="0" rtl="0" algn="l">
              <a:lnSpc>
                <a:spcPct val="100000"/>
              </a:lnSpc>
              <a:spcBef>
                <a:spcPts val="1000"/>
              </a:spcBef>
              <a:spcAft>
                <a:spcPts val="0"/>
              </a:spcAft>
              <a:buClr>
                <a:srgbClr val="3F3F3F"/>
              </a:buClr>
              <a:buSzPts val="1800"/>
              <a:buNone/>
            </a:pPr>
            <a:r>
              <a:rPr lang="en-US" sz="1800"/>
              <a:t>It also includes labels for product categories and their respective polarity scores.</a:t>
            </a:r>
            <a:endParaRPr/>
          </a:p>
          <a:p>
            <a:pPr indent="0" lvl="0" marL="0" rtl="0" algn="l">
              <a:lnSpc>
                <a:spcPct val="100000"/>
              </a:lnSpc>
              <a:spcBef>
                <a:spcPts val="1000"/>
              </a:spcBef>
              <a:spcAft>
                <a:spcPts val="0"/>
              </a:spcAft>
              <a:buClr>
                <a:srgbClr val="3F3F3F"/>
              </a:buClr>
              <a:buSzPts val="1400"/>
              <a:buNone/>
            </a:pPr>
            <a:r>
              <a:t/>
            </a:r>
            <a:endParaRPr/>
          </a:p>
        </p:txBody>
      </p:sp>
      <p:sp>
        <p:nvSpPr>
          <p:cNvPr id="380" name="Google Shape;38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urple rectangular bars with numbers&#10;&#10;Description automatically generated with medium confidence" id="381" name="Google Shape;381;p10"/>
          <p:cNvPicPr preferRelativeResize="0"/>
          <p:nvPr/>
        </p:nvPicPr>
        <p:blipFill rotWithShape="1">
          <a:blip r:embed="rId3">
            <a:alphaModFix/>
          </a:blip>
          <a:srcRect b="0" l="0" r="0" t="0"/>
          <a:stretch/>
        </p:blipFill>
        <p:spPr>
          <a:xfrm>
            <a:off x="2655651" y="1695297"/>
            <a:ext cx="8297694" cy="4333163"/>
          </a:xfrm>
          <a:prstGeom prst="rect">
            <a:avLst/>
          </a:prstGeom>
          <a:noFill/>
          <a:ln>
            <a:noFill/>
          </a:ln>
        </p:spPr>
      </p:pic>
      <p:sp>
        <p:nvSpPr>
          <p:cNvPr id="382" name="Google Shape;38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383" name="Google Shape;383;p10"/>
          <p:cNvPicPr preferRelativeResize="0"/>
          <p:nvPr/>
        </p:nvPicPr>
        <p:blipFill rotWithShape="1">
          <a:blip r:embed="rId4">
            <a:alphaModFix/>
          </a:blip>
          <a:srcRect b="0" l="0" r="0" t="0"/>
          <a:stretch/>
        </p:blipFill>
        <p:spPr>
          <a:xfrm>
            <a:off x="0" y="5949181"/>
            <a:ext cx="1047750" cy="914400"/>
          </a:xfrm>
          <a:prstGeom prst="rect">
            <a:avLst/>
          </a:prstGeom>
          <a:noFill/>
          <a:ln>
            <a:noFill/>
          </a:ln>
        </p:spPr>
      </p:pic>
      <p:pic>
        <p:nvPicPr>
          <p:cNvPr id="384" name="Google Shape;384;p10"/>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1"/>
          <p:cNvSpPr txBox="1"/>
          <p:nvPr>
            <p:ph idx="1" type="body"/>
          </p:nvPr>
        </p:nvSpPr>
        <p:spPr>
          <a:xfrm>
            <a:off x="316959" y="335293"/>
            <a:ext cx="3934027" cy="88066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2000"/>
              <a:buNone/>
            </a:pPr>
            <a:r>
              <a:rPr b="1" lang="en-US"/>
              <a:t>Clustering of Product Reviews Using K-Means and PCA Visualization</a:t>
            </a:r>
            <a:endParaRPr/>
          </a:p>
        </p:txBody>
      </p:sp>
      <p:sp>
        <p:nvSpPr>
          <p:cNvPr id="390" name="Google Shape;390;p11"/>
          <p:cNvSpPr txBox="1"/>
          <p:nvPr>
            <p:ph idx="2" type="body"/>
          </p:nvPr>
        </p:nvSpPr>
        <p:spPr>
          <a:xfrm>
            <a:off x="626216" y="1422783"/>
            <a:ext cx="5393177" cy="347160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1400"/>
              <a:buFont typeface="Noto Sans Symbols"/>
              <a:buChar char="✔"/>
            </a:pPr>
            <a:r>
              <a:rPr lang="en-US">
                <a:solidFill>
                  <a:schemeClr val="dk1"/>
                </a:solidFill>
              </a:rPr>
              <a:t>TF-IDF Vectorization:</a:t>
            </a:r>
            <a:endParaRPr/>
          </a:p>
          <a:p>
            <a:pPr indent="0" lvl="0" marL="0" rtl="0" algn="l">
              <a:lnSpc>
                <a:spcPct val="100000"/>
              </a:lnSpc>
              <a:spcBef>
                <a:spcPts val="1000"/>
              </a:spcBef>
              <a:spcAft>
                <a:spcPts val="0"/>
              </a:spcAft>
              <a:buClr>
                <a:schemeClr val="dk1"/>
              </a:buClr>
              <a:buSzPts val="1400"/>
              <a:buNone/>
            </a:pPr>
            <a:r>
              <a:rPr lang="en-US">
                <a:solidFill>
                  <a:schemeClr val="dk1"/>
                </a:solidFill>
              </a:rPr>
              <a:t>using TfidfVectorizer to transform the text data (in this case, reviews in the content column) into a TF-IDF matrix. This matrix represents the importance of words in the document set, while removing common stopwords (like "and", "the", etc.).</a:t>
            </a:r>
            <a:endParaRPr/>
          </a:p>
          <a:p>
            <a:pPr indent="0" lvl="0" marL="0" rtl="0" algn="l">
              <a:lnSpc>
                <a:spcPct val="100000"/>
              </a:lnSpc>
              <a:spcBef>
                <a:spcPts val="1000"/>
              </a:spcBef>
              <a:spcAft>
                <a:spcPts val="0"/>
              </a:spcAft>
              <a:buClr>
                <a:schemeClr val="dk1"/>
              </a:buClr>
              <a:buSzPts val="1400"/>
              <a:buFont typeface="Noto Sans Symbols"/>
              <a:buChar char="✔"/>
            </a:pPr>
            <a:r>
              <a:rPr lang="en-US">
                <a:solidFill>
                  <a:schemeClr val="dk1"/>
                </a:solidFill>
              </a:rPr>
              <a:t>K-Means Clustering:</a:t>
            </a:r>
            <a:endParaRPr/>
          </a:p>
          <a:p>
            <a:pPr indent="0" lvl="0" marL="0" rtl="0" algn="l">
              <a:lnSpc>
                <a:spcPct val="100000"/>
              </a:lnSpc>
              <a:spcBef>
                <a:spcPts val="1000"/>
              </a:spcBef>
              <a:spcAft>
                <a:spcPts val="0"/>
              </a:spcAft>
              <a:buClr>
                <a:schemeClr val="dk1"/>
              </a:buClr>
              <a:buSzPts val="1400"/>
              <a:buNone/>
            </a:pPr>
            <a:r>
              <a:rPr lang="en-US">
                <a:solidFill>
                  <a:schemeClr val="dk1"/>
                </a:solidFill>
              </a:rPr>
              <a:t>K-Means is applied to group the reviews into 5 clusters based on the similarity of their content. The cluster labels are then added to the DataFrame as a new column called Cluster.</a:t>
            </a:r>
            <a:endParaRPr/>
          </a:p>
          <a:p>
            <a:pPr indent="0" lvl="0" marL="0" rtl="0" algn="l">
              <a:lnSpc>
                <a:spcPct val="100000"/>
              </a:lnSpc>
              <a:spcBef>
                <a:spcPts val="1000"/>
              </a:spcBef>
              <a:spcAft>
                <a:spcPts val="0"/>
              </a:spcAft>
              <a:buClr>
                <a:schemeClr val="dk1"/>
              </a:buClr>
              <a:buSzPts val="1400"/>
              <a:buFont typeface="Noto Sans Symbols"/>
              <a:buChar char="✔"/>
            </a:pPr>
            <a:r>
              <a:rPr lang="en-US">
                <a:solidFill>
                  <a:schemeClr val="dk1"/>
                </a:solidFill>
              </a:rPr>
              <a:t>PCA for Dimensionality Reduction:</a:t>
            </a:r>
            <a:endParaRPr/>
          </a:p>
          <a:p>
            <a:pPr indent="0" lvl="0" marL="0" rtl="0" algn="l">
              <a:lnSpc>
                <a:spcPct val="100000"/>
              </a:lnSpc>
              <a:spcBef>
                <a:spcPts val="1000"/>
              </a:spcBef>
              <a:spcAft>
                <a:spcPts val="0"/>
              </a:spcAft>
              <a:buClr>
                <a:schemeClr val="dk1"/>
              </a:buClr>
              <a:buSzPts val="1400"/>
              <a:buNone/>
            </a:pPr>
            <a:r>
              <a:rPr lang="en-US">
                <a:solidFill>
                  <a:schemeClr val="dk1"/>
                </a:solidFill>
              </a:rPr>
              <a:t>Since TF-IDF creates high-dimensional data, PCA (Principal Component Analysis) is used to reduce the dimensionality of the data to 2 components, making it easier to visualize.</a:t>
            </a:r>
            <a:endParaRPr/>
          </a:p>
        </p:txBody>
      </p:sp>
      <p:sp>
        <p:nvSpPr>
          <p:cNvPr id="391" name="Google Shape;39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92" name="Google Shape;39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colorful dots in a graph&#10;&#10;Description automatically generated with medium confidence" id="393" name="Google Shape;393;p11"/>
          <p:cNvPicPr preferRelativeResize="0"/>
          <p:nvPr/>
        </p:nvPicPr>
        <p:blipFill rotWithShape="1">
          <a:blip r:embed="rId3">
            <a:alphaModFix/>
          </a:blip>
          <a:srcRect b="0" l="0" r="0" t="0"/>
          <a:stretch/>
        </p:blipFill>
        <p:spPr>
          <a:xfrm>
            <a:off x="5931938" y="1212070"/>
            <a:ext cx="5357324" cy="5326842"/>
          </a:xfrm>
          <a:prstGeom prst="rect">
            <a:avLst/>
          </a:prstGeom>
          <a:noFill/>
          <a:ln>
            <a:noFill/>
          </a:ln>
        </p:spPr>
      </p:pic>
      <p:pic>
        <p:nvPicPr>
          <p:cNvPr id="394" name="Google Shape;394;p11"/>
          <p:cNvPicPr preferRelativeResize="0"/>
          <p:nvPr/>
        </p:nvPicPr>
        <p:blipFill rotWithShape="1">
          <a:blip r:embed="rId4">
            <a:alphaModFix/>
          </a:blip>
          <a:srcRect b="0" l="0" r="0" t="0"/>
          <a:stretch/>
        </p:blipFill>
        <p:spPr>
          <a:xfrm>
            <a:off x="10010775" y="0"/>
            <a:ext cx="2181225" cy="952500"/>
          </a:xfrm>
          <a:prstGeom prst="rect">
            <a:avLst/>
          </a:prstGeom>
          <a:noFill/>
          <a:ln>
            <a:noFill/>
          </a:ln>
        </p:spPr>
      </p:pic>
      <p:pic>
        <p:nvPicPr>
          <p:cNvPr id="395" name="Google Shape;395;p11"/>
          <p:cNvPicPr preferRelativeResize="0"/>
          <p:nvPr/>
        </p:nvPicPr>
        <p:blipFill rotWithShape="1">
          <a:blip r:embed="rId5">
            <a:alphaModFix/>
          </a:blip>
          <a:srcRect b="0" l="0" r="0" t="0"/>
          <a:stretch/>
        </p:blipFill>
        <p:spPr>
          <a:xfrm>
            <a:off x="0" y="5947229"/>
            <a:ext cx="1047750" cy="91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17000"/>
          </a:blip>
          <a:stretch>
            <a:fillRect/>
          </a:stretch>
        </a:blipFill>
      </p:bgPr>
    </p:bg>
    <p:spTree>
      <p:nvGrpSpPr>
        <p:cNvPr id="399" name="Shape 399"/>
        <p:cNvGrpSpPr/>
        <p:nvPr/>
      </p:nvGrpSpPr>
      <p:grpSpPr>
        <a:xfrm>
          <a:off x="0" y="0"/>
          <a:ext cx="0" cy="0"/>
          <a:chOff x="0" y="0"/>
          <a:chExt cx="0" cy="0"/>
        </a:xfrm>
      </p:grpSpPr>
      <p:sp>
        <p:nvSpPr>
          <p:cNvPr id="400" name="Google Shape;400;p12"/>
          <p:cNvSpPr txBox="1"/>
          <p:nvPr/>
        </p:nvSpPr>
        <p:spPr>
          <a:xfrm>
            <a:off x="230224" y="699832"/>
            <a:ext cx="36140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Arial"/>
                <a:ea typeface="Arial"/>
                <a:cs typeface="Arial"/>
                <a:sym typeface="Arial"/>
              </a:rPr>
              <a:t>Naive Bayes Model:</a:t>
            </a:r>
            <a:endParaRPr/>
          </a:p>
        </p:txBody>
      </p:sp>
      <p:sp>
        <p:nvSpPr>
          <p:cNvPr id="401" name="Google Shape;401;p12"/>
          <p:cNvSpPr txBox="1"/>
          <p:nvPr/>
        </p:nvSpPr>
        <p:spPr>
          <a:xfrm>
            <a:off x="446314" y="1279909"/>
            <a:ext cx="6473371" cy="4678204"/>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Introduction to Naive Bayes:</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Naive Bayes is a probabilistic classifier based on applying Bayes' Theorem. It assumes that features (words in our case) are independent of each other.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Why Naive Bayes?:</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Naive Bayes is commonly used in text classification due to its simplicity and speed, making it a good starting point for sentiment analysis.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Training and Testing:</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We trained the Naive Bayes model using 80% of the dataset and tested it on the remaining 20%. The text was converted to numerical features using TF-IDF (Term Frequency-Inverse Document Frequency).</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Model Accuracy:</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The model achieved an accuracy of 67%."</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"While this is a moderate result, it's not ideal for a sentiment analysis task where precision in understanding context and emotions is crucial.</a:t>
            </a:r>
            <a:endParaRPr/>
          </a:p>
          <a:p>
            <a:pPr indent="95250" lvl="0" marL="0" marR="0" rtl="0" algn="l">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02" name="Google Shape;402;p12"/>
          <p:cNvPicPr preferRelativeResize="0"/>
          <p:nvPr/>
        </p:nvPicPr>
        <p:blipFill rotWithShape="1">
          <a:blip r:embed="rId4">
            <a:alphaModFix/>
          </a:blip>
          <a:srcRect b="0" l="0" r="0" t="0"/>
          <a:stretch/>
        </p:blipFill>
        <p:spPr>
          <a:xfrm>
            <a:off x="5829140" y="5537211"/>
            <a:ext cx="5013694" cy="841805"/>
          </a:xfrm>
          <a:prstGeom prst="rect">
            <a:avLst/>
          </a:prstGeom>
          <a:noFill/>
          <a:ln>
            <a:noFill/>
          </a:ln>
        </p:spPr>
      </p:pic>
      <p:sp>
        <p:nvSpPr>
          <p:cNvPr id="403" name="Google Shape;403;p12"/>
          <p:cNvSpPr txBox="1"/>
          <p:nvPr/>
        </p:nvSpPr>
        <p:spPr>
          <a:xfrm>
            <a:off x="1345132" y="148183"/>
            <a:ext cx="61859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Machine learning approach</a:t>
            </a:r>
            <a:endParaRPr sz="2400">
              <a:solidFill>
                <a:schemeClr val="dk1"/>
              </a:solidFill>
              <a:latin typeface="Arial"/>
              <a:ea typeface="Arial"/>
              <a:cs typeface="Arial"/>
              <a:sym typeface="Arial"/>
            </a:endParaRPr>
          </a:p>
        </p:txBody>
      </p:sp>
      <p:pic>
        <p:nvPicPr>
          <p:cNvPr id="404" name="Google Shape;404;p12"/>
          <p:cNvPicPr preferRelativeResize="0"/>
          <p:nvPr/>
        </p:nvPicPr>
        <p:blipFill rotWithShape="1">
          <a:blip r:embed="rId5">
            <a:alphaModFix/>
          </a:blip>
          <a:srcRect b="0" l="0" r="0" t="0"/>
          <a:stretch/>
        </p:blipFill>
        <p:spPr>
          <a:xfrm>
            <a:off x="0" y="5958113"/>
            <a:ext cx="1047750" cy="914400"/>
          </a:xfrm>
          <a:prstGeom prst="rect">
            <a:avLst/>
          </a:prstGeom>
          <a:noFill/>
          <a:ln>
            <a:noFill/>
          </a:ln>
        </p:spPr>
      </p:pic>
      <p:pic>
        <p:nvPicPr>
          <p:cNvPr id="405" name="Google Shape;405;p12"/>
          <p:cNvPicPr preferRelativeResize="0"/>
          <p:nvPr/>
        </p:nvPicPr>
        <p:blipFill rotWithShape="1">
          <a:blip r:embed="rId6">
            <a:alphaModFix/>
          </a:blip>
          <a:srcRect b="0" l="0" r="0" t="0"/>
          <a:stretch/>
        </p:blipFill>
        <p:spPr>
          <a:xfrm>
            <a:off x="9996261" y="18143"/>
            <a:ext cx="2181225" cy="95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3"/>
          <p:cNvSpPr txBox="1"/>
          <p:nvPr/>
        </p:nvSpPr>
        <p:spPr>
          <a:xfrm>
            <a:off x="362856" y="508001"/>
            <a:ext cx="5733144" cy="5632311"/>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Limitations of Naive Bayes for Sentiment Analysis:</a:t>
            </a:r>
            <a:endParaRPr/>
          </a:p>
          <a:p>
            <a:pPr indent="0" lvl="1" marL="0" marR="0" rtl="0" algn="l">
              <a:spcBef>
                <a:spcPts val="1000"/>
              </a:spcBef>
              <a:spcAft>
                <a:spcPts val="0"/>
              </a:spcAft>
              <a:buNone/>
            </a:pPr>
            <a:r>
              <a:t/>
            </a:r>
            <a:endParaRPr b="1" i="0" sz="15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Assumption of Independence:</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Naive Bayes assumes that all features (words) are independent of each other. In sentiment analysis, this assumption is problematic because word combinations and context often carry significant meaning. For example, 'not bad' expresses a positive sentiment, but Naive Bayes may treat 'not' and 'bad' separately.</a:t>
            </a:r>
            <a:endParaRPr/>
          </a:p>
          <a:p>
            <a:pPr indent="-190500" lvl="0" marL="285750" marR="0" rtl="0" algn="l">
              <a:spcBef>
                <a:spcPts val="0"/>
              </a:spcBef>
              <a:spcAft>
                <a:spcPts val="0"/>
              </a:spcAft>
              <a:buClr>
                <a:schemeClr val="dk1"/>
              </a:buClr>
              <a:buSzPts val="1500"/>
              <a:buFont typeface="Noto Sans Symbols"/>
              <a:buNone/>
            </a:pPr>
            <a:r>
              <a:t/>
            </a:r>
            <a:endParaRPr b="1" sz="1500">
              <a:solidFill>
                <a:schemeClr val="dk1"/>
              </a:solidFill>
              <a:latin typeface="Arial"/>
              <a:ea typeface="Arial"/>
              <a:cs typeface="Arial"/>
              <a:sym typeface="Arial"/>
            </a:endParaRPr>
          </a:p>
          <a:p>
            <a:pPr indent="0" lvl="0" marL="0" marR="0" rtl="0" algn="l">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Weakness in Handling Complex Language:</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Naive Bayes struggles with understanding complex language features like negation, sarcasm, and tone. Sentiment is often subtle, and words like 'great' or 'horrible' can shift the overall meaning when used with other words.</a:t>
            </a:r>
            <a:endParaRPr/>
          </a:p>
          <a:p>
            <a:pPr indent="0" lvl="1" marL="0" marR="0" rtl="0" algn="l">
              <a:spcBef>
                <a:spcPts val="1000"/>
              </a:spcBef>
              <a:spcAft>
                <a:spcPts val="0"/>
              </a:spcAft>
              <a:buNone/>
            </a:pPr>
            <a:r>
              <a:t/>
            </a:r>
            <a:endParaRPr b="1" i="0" sz="15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Over-Reliance on Frequency:</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Naive Bayes tends to favor words that frequently appear in a particular class (positive, neutral, or negative). This can result in the model being biased toward frequent terms and overlooking rarer but more impactful words.</a:t>
            </a:r>
            <a:endParaRPr/>
          </a:p>
          <a:p>
            <a:pPr indent="-190500" lvl="1" marL="285750" marR="0" rtl="0" algn="l">
              <a:spcBef>
                <a:spcPts val="1000"/>
              </a:spcBef>
              <a:spcAft>
                <a:spcPts val="0"/>
              </a:spcAft>
              <a:buClr>
                <a:schemeClr val="dk1"/>
              </a:buClr>
              <a:buSzPts val="1500"/>
              <a:buFont typeface="Noto Sans Symbols"/>
              <a:buNone/>
            </a:pPr>
            <a:r>
              <a:t/>
            </a:r>
            <a:endParaRPr b="1" i="0" sz="1500" u="none" cap="none" strike="noStrike">
              <a:solidFill>
                <a:schemeClr val="dk1"/>
              </a:solidFill>
              <a:latin typeface="Arial"/>
              <a:ea typeface="Arial"/>
              <a:cs typeface="Arial"/>
              <a:sym typeface="Arial"/>
            </a:endParaRPr>
          </a:p>
        </p:txBody>
      </p:sp>
      <p:pic>
        <p:nvPicPr>
          <p:cNvPr id="411" name="Google Shape;411;p13"/>
          <p:cNvPicPr preferRelativeResize="0"/>
          <p:nvPr/>
        </p:nvPicPr>
        <p:blipFill rotWithShape="1">
          <a:blip r:embed="rId3">
            <a:alphaModFix/>
          </a:blip>
          <a:srcRect b="0" l="0" r="0" t="0"/>
          <a:stretch/>
        </p:blipFill>
        <p:spPr>
          <a:xfrm>
            <a:off x="0" y="5932714"/>
            <a:ext cx="1047750" cy="914400"/>
          </a:xfrm>
          <a:prstGeom prst="rect">
            <a:avLst/>
          </a:prstGeom>
          <a:noFill/>
          <a:ln>
            <a:noFill/>
          </a:ln>
        </p:spPr>
      </p:pic>
      <p:pic>
        <p:nvPicPr>
          <p:cNvPr id="412" name="Google Shape;412;p13"/>
          <p:cNvPicPr preferRelativeResize="0"/>
          <p:nvPr/>
        </p:nvPicPr>
        <p:blipFill rotWithShape="1">
          <a:blip r:embed="rId4">
            <a:alphaModFix/>
          </a:blip>
          <a:srcRect b="0" l="0" r="0" t="0"/>
          <a:stretch/>
        </p:blipFill>
        <p:spPr>
          <a:xfrm>
            <a:off x="10026650" y="0"/>
            <a:ext cx="2181225" cy="95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18" name="Google Shape;41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14"/>
          <p:cNvSpPr txBox="1"/>
          <p:nvPr/>
        </p:nvSpPr>
        <p:spPr>
          <a:xfrm>
            <a:off x="388257" y="859893"/>
            <a:ext cx="36140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Arial"/>
                <a:ea typeface="Arial"/>
                <a:cs typeface="Arial"/>
                <a:sym typeface="Arial"/>
              </a:rPr>
              <a:t>SVM</a:t>
            </a:r>
            <a:r>
              <a:rPr lang="en-US" sz="1800">
                <a:solidFill>
                  <a:schemeClr val="dk1"/>
                </a:solidFill>
                <a:latin typeface="Arial"/>
                <a:ea typeface="Arial"/>
                <a:cs typeface="Arial"/>
                <a:sym typeface="Arial"/>
              </a:rPr>
              <a:t> </a:t>
            </a:r>
            <a:r>
              <a:rPr b="1" lang="en-US" sz="2000">
                <a:solidFill>
                  <a:srgbClr val="3F3F3F"/>
                </a:solidFill>
                <a:latin typeface="Arial"/>
                <a:ea typeface="Arial"/>
                <a:cs typeface="Arial"/>
                <a:sym typeface="Arial"/>
              </a:rPr>
              <a:t>Model</a:t>
            </a:r>
            <a:r>
              <a:rPr lang="en-US" sz="1800">
                <a:solidFill>
                  <a:schemeClr val="dk1"/>
                </a:solidFill>
                <a:latin typeface="Arial"/>
                <a:ea typeface="Arial"/>
                <a:cs typeface="Arial"/>
                <a:sym typeface="Arial"/>
              </a:rPr>
              <a:t>:</a:t>
            </a:r>
            <a:endParaRPr/>
          </a:p>
        </p:txBody>
      </p:sp>
      <p:sp>
        <p:nvSpPr>
          <p:cNvPr id="420" name="Google Shape;420;p14"/>
          <p:cNvSpPr txBox="1"/>
          <p:nvPr/>
        </p:nvSpPr>
        <p:spPr>
          <a:xfrm>
            <a:off x="388257" y="1490007"/>
            <a:ext cx="6386286" cy="40062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SVM</a:t>
            </a:r>
            <a:r>
              <a:rPr lang="en-US" sz="1400">
                <a:solidFill>
                  <a:srgbClr val="3F3F3F"/>
                </a:solidFill>
                <a:latin typeface="Arial"/>
                <a:ea typeface="Arial"/>
                <a:cs typeface="Arial"/>
                <a:sym typeface="Arial"/>
              </a:rPr>
              <a:t>:</a:t>
            </a:r>
            <a:endParaRPr/>
          </a:p>
          <a:p>
            <a:pPr indent="0" lvl="0" marL="0" marR="0" rtl="0" algn="l">
              <a:spcBef>
                <a:spcPts val="1000"/>
              </a:spcBef>
              <a:spcAft>
                <a:spcPts val="0"/>
              </a:spcAft>
              <a:buNone/>
            </a:pPr>
            <a:r>
              <a:rPr b="1" lang="en-US" sz="1400">
                <a:solidFill>
                  <a:schemeClr val="dk1"/>
                </a:solidFill>
                <a:latin typeface="Arial"/>
                <a:ea typeface="Arial"/>
                <a:cs typeface="Arial"/>
                <a:sym typeface="Arial"/>
              </a:rPr>
              <a:t>Support Vector Machine (SVM)</a:t>
            </a:r>
            <a:r>
              <a:rPr lang="en-US" sz="1400">
                <a:solidFill>
                  <a:schemeClr val="dk1"/>
                </a:solidFill>
                <a:latin typeface="Arial"/>
                <a:ea typeface="Arial"/>
                <a:cs typeface="Arial"/>
                <a:sym typeface="Arial"/>
              </a:rPr>
              <a:t> is a powerful classification algorithm that finds the best boundary (called a hyperplane) to separate different classes of data. It maximizes the margin between data points from different classes, ensuring better generalization on unseen data.</a:t>
            </a:r>
            <a:endParaRPr/>
          </a:p>
          <a:p>
            <a:pPr indent="0" lvl="0" marL="0" marR="0" rtl="0" algn="l">
              <a:spcBef>
                <a:spcPts val="1000"/>
              </a:spcBef>
              <a:spcAft>
                <a:spcPts val="0"/>
              </a:spcAft>
              <a:buNone/>
            </a:pPr>
            <a:r>
              <a:t/>
            </a:r>
            <a:endParaRPr sz="1400">
              <a:solidFill>
                <a:schemeClr val="dk1"/>
              </a:solidFill>
              <a:latin typeface="Arial"/>
              <a:ea typeface="Arial"/>
              <a:cs typeface="Arial"/>
              <a:sym typeface="Arial"/>
            </a:endParaRPr>
          </a:p>
          <a:p>
            <a:pPr indent="-285750" lvl="0" marL="285750" marR="0" rtl="0" algn="l">
              <a:spcBef>
                <a:spcPts val="100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Why SVM?:</a:t>
            </a:r>
            <a:endParaRPr/>
          </a:p>
          <a:p>
            <a:pPr indent="0" lvl="0" marL="0" marR="0" rtl="0" algn="l">
              <a:spcBef>
                <a:spcPts val="1000"/>
              </a:spcBef>
              <a:spcAft>
                <a:spcPts val="0"/>
              </a:spcAft>
              <a:buNone/>
            </a:pPr>
            <a:r>
              <a:rPr lang="en-US" sz="1400">
                <a:solidFill>
                  <a:schemeClr val="dk1"/>
                </a:solidFill>
                <a:latin typeface="Arial"/>
                <a:ea typeface="Arial"/>
                <a:cs typeface="Arial"/>
                <a:sym typeface="Arial"/>
              </a:rPr>
              <a:t>We used Support Vector Machines (SVM) because SVM is highly effective for text classification tasks, particularly when dealing with high-dimensional data, like text. It helps find a hyperplane that best separates the sentiment classes.</a:t>
            </a:r>
            <a:endParaRPr/>
          </a:p>
          <a:p>
            <a:pPr indent="0" lvl="0" marL="0" marR="0" rtl="0" algn="l">
              <a:spcBef>
                <a:spcPts val="1000"/>
              </a:spcBef>
              <a:spcAft>
                <a:spcPts val="0"/>
              </a:spcAft>
              <a:buNone/>
            </a:pPr>
            <a:r>
              <a:t/>
            </a:r>
            <a:endParaRPr sz="1400">
              <a:solidFill>
                <a:schemeClr val="dk1"/>
              </a:solidFill>
              <a:latin typeface="Arial"/>
              <a:ea typeface="Arial"/>
              <a:cs typeface="Arial"/>
              <a:sym typeface="Arial"/>
            </a:endParaRPr>
          </a:p>
          <a:p>
            <a:pPr indent="-285750" lvl="0" marL="285750" marR="0" rtl="0" algn="l">
              <a:spcBef>
                <a:spcPts val="100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Objective:</a:t>
            </a:r>
            <a:endParaRPr/>
          </a:p>
          <a:p>
            <a:pPr indent="0" lvl="0" marL="0" marR="0" rtl="0" algn="l">
              <a:spcBef>
                <a:spcPts val="1000"/>
              </a:spcBef>
              <a:spcAft>
                <a:spcPts val="0"/>
              </a:spcAft>
              <a:buNone/>
            </a:pPr>
            <a:r>
              <a:rPr lang="en-US" sz="1400">
                <a:solidFill>
                  <a:schemeClr val="dk1"/>
                </a:solidFill>
                <a:latin typeface="Arial"/>
                <a:ea typeface="Arial"/>
                <a:cs typeface="Arial"/>
                <a:sym typeface="Arial"/>
              </a:rPr>
              <a:t>The objective of the model is to accurately predict the sentiment of a given review based on its textual content.</a:t>
            </a:r>
            <a:endParaRPr/>
          </a:p>
        </p:txBody>
      </p:sp>
      <p:sp>
        <p:nvSpPr>
          <p:cNvPr id="421" name="Google Shape;421;p14"/>
          <p:cNvSpPr txBox="1"/>
          <p:nvPr/>
        </p:nvSpPr>
        <p:spPr>
          <a:xfrm>
            <a:off x="13783358" y="1456013"/>
            <a:ext cx="770943" cy="3751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Support Vector Machine (SVM) Algorithm - Javatpoint" id="422" name="Google Shape;422;p14"/>
          <p:cNvPicPr preferRelativeResize="0"/>
          <p:nvPr/>
        </p:nvPicPr>
        <p:blipFill rotWithShape="1">
          <a:blip r:embed="rId3">
            <a:alphaModFix/>
          </a:blip>
          <a:srcRect b="0" l="0" r="0" t="0"/>
          <a:stretch/>
        </p:blipFill>
        <p:spPr>
          <a:xfrm>
            <a:off x="6578121" y="1738378"/>
            <a:ext cx="5069593" cy="3381242"/>
          </a:xfrm>
          <a:prstGeom prst="rect">
            <a:avLst/>
          </a:prstGeom>
          <a:noFill/>
          <a:ln>
            <a:noFill/>
          </a:ln>
        </p:spPr>
      </p:pic>
      <p:pic>
        <p:nvPicPr>
          <p:cNvPr id="423" name="Google Shape;423;p14"/>
          <p:cNvPicPr preferRelativeResize="0"/>
          <p:nvPr/>
        </p:nvPicPr>
        <p:blipFill rotWithShape="1">
          <a:blip r:embed="rId4">
            <a:alphaModFix/>
          </a:blip>
          <a:srcRect b="0" l="0" r="0" t="0"/>
          <a:stretch/>
        </p:blipFill>
        <p:spPr>
          <a:xfrm>
            <a:off x="0" y="5899150"/>
            <a:ext cx="1047750" cy="914400"/>
          </a:xfrm>
          <a:prstGeom prst="rect">
            <a:avLst/>
          </a:prstGeom>
          <a:noFill/>
          <a:ln>
            <a:noFill/>
          </a:ln>
        </p:spPr>
      </p:pic>
      <p:pic>
        <p:nvPicPr>
          <p:cNvPr id="424" name="Google Shape;424;p14"/>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30" name="Google Shape;43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15"/>
          <p:cNvSpPr txBox="1"/>
          <p:nvPr/>
        </p:nvSpPr>
        <p:spPr>
          <a:xfrm>
            <a:off x="344714" y="288471"/>
            <a:ext cx="64733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Arial"/>
                <a:ea typeface="Arial"/>
                <a:cs typeface="Arial"/>
                <a:sym typeface="Arial"/>
              </a:rPr>
              <a:t>Data Preprocessing and Feature Engineering:</a:t>
            </a:r>
            <a:endParaRPr/>
          </a:p>
        </p:txBody>
      </p:sp>
      <p:sp>
        <p:nvSpPr>
          <p:cNvPr id="432" name="Google Shape;432;p15"/>
          <p:cNvSpPr txBox="1"/>
          <p:nvPr/>
        </p:nvSpPr>
        <p:spPr>
          <a:xfrm>
            <a:off x="261258" y="718164"/>
            <a:ext cx="6556828" cy="5114221"/>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Sentiment Labels:</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We converted the numerical ratings into three sentiment classes:</a:t>
            </a:r>
            <a:endParaRPr/>
          </a:p>
          <a:p>
            <a:pPr indent="0" lvl="0" marL="0" marR="0" rtl="0" algn="l">
              <a:spcBef>
                <a:spcPts val="0"/>
              </a:spcBef>
              <a:spcAft>
                <a:spcPts val="0"/>
              </a:spcAft>
              <a:buNone/>
            </a:pPr>
            <a:r>
              <a:rPr b="1" lang="en-US" sz="1500">
                <a:solidFill>
                  <a:schemeClr val="dk1"/>
                </a:solidFill>
                <a:latin typeface="Arial"/>
                <a:ea typeface="Arial"/>
                <a:cs typeface="Arial"/>
                <a:sym typeface="Arial"/>
              </a:rPr>
              <a:t>Positive: </a:t>
            </a:r>
            <a:r>
              <a:rPr lang="en-US" sz="1500">
                <a:solidFill>
                  <a:schemeClr val="dk1"/>
                </a:solidFill>
                <a:latin typeface="Arial"/>
                <a:ea typeface="Arial"/>
                <a:cs typeface="Arial"/>
                <a:sym typeface="Arial"/>
              </a:rPr>
              <a:t>Ratings of 4 or higher</a:t>
            </a:r>
            <a:endParaRPr/>
          </a:p>
          <a:p>
            <a:pPr indent="0" lvl="0" marL="0" marR="0" rtl="0" algn="l">
              <a:spcBef>
                <a:spcPts val="0"/>
              </a:spcBef>
              <a:spcAft>
                <a:spcPts val="0"/>
              </a:spcAft>
              <a:buNone/>
            </a:pPr>
            <a:r>
              <a:rPr b="1" lang="en-US" sz="1500">
                <a:solidFill>
                  <a:schemeClr val="dk1"/>
                </a:solidFill>
                <a:latin typeface="Arial"/>
                <a:ea typeface="Arial"/>
                <a:cs typeface="Arial"/>
                <a:sym typeface="Arial"/>
              </a:rPr>
              <a:t>Neutral: </a:t>
            </a:r>
            <a:r>
              <a:rPr lang="en-US" sz="1500">
                <a:solidFill>
                  <a:schemeClr val="dk1"/>
                </a:solidFill>
                <a:latin typeface="Arial"/>
                <a:ea typeface="Arial"/>
                <a:cs typeface="Arial"/>
                <a:sym typeface="Arial"/>
              </a:rPr>
              <a:t>Rating of 3</a:t>
            </a:r>
            <a:endParaRPr/>
          </a:p>
          <a:p>
            <a:pPr indent="0" lvl="0" marL="0" marR="0" rtl="0" algn="l">
              <a:spcBef>
                <a:spcPts val="0"/>
              </a:spcBef>
              <a:spcAft>
                <a:spcPts val="0"/>
              </a:spcAft>
              <a:buNone/>
            </a:pPr>
            <a:r>
              <a:rPr b="1" lang="en-US" sz="1500">
                <a:solidFill>
                  <a:schemeClr val="dk1"/>
                </a:solidFill>
                <a:latin typeface="Arial"/>
                <a:ea typeface="Arial"/>
                <a:cs typeface="Arial"/>
                <a:sym typeface="Arial"/>
              </a:rPr>
              <a:t>Negative: </a:t>
            </a:r>
            <a:r>
              <a:rPr lang="en-US" sz="1500">
                <a:solidFill>
                  <a:schemeClr val="dk1"/>
                </a:solidFill>
                <a:latin typeface="Arial"/>
                <a:ea typeface="Arial"/>
                <a:cs typeface="Arial"/>
                <a:sym typeface="Arial"/>
              </a:rPr>
              <a:t>Ratings of 2 or lower</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1" marL="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TF-IDF Vectorization:</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The review text was transformed into numerical features using the Term Frequency-Inverse Document Frequency (TF-IDF) method. TF-IDF measures how important a word is to a document in the corpus, helping to capture the most meaningful words from the text.</a:t>
            </a:r>
            <a:endParaRPr/>
          </a:p>
          <a:p>
            <a:pPr indent="0" lvl="1" marL="0" marR="0" rtl="0" algn="l">
              <a:spcBef>
                <a:spcPts val="1000"/>
              </a:spcBef>
              <a:spcAft>
                <a:spcPts val="0"/>
              </a:spcAft>
              <a:buNone/>
            </a:pPr>
            <a:r>
              <a:t/>
            </a:r>
            <a:endParaRPr b="1" i="0" sz="1400" u="none" cap="none" strike="noStrike">
              <a:solidFill>
                <a:schemeClr val="dk1"/>
              </a:solidFill>
              <a:latin typeface="Arial"/>
              <a:ea typeface="Arial"/>
              <a:cs typeface="Arial"/>
              <a:sym typeface="Arial"/>
            </a:endParaRPr>
          </a:p>
          <a:p>
            <a:pPr indent="0" lvl="1" marL="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Model Training:</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The SVM model was trained using the reviews transformed into TF-IDF vectors. The input data consists of numerical representations of the text, while the target data are the sentiment labels (positive, neutral, negative).</a:t>
            </a:r>
            <a:endParaRPr/>
          </a:p>
          <a:p>
            <a:pPr indent="-196850" lvl="1" marL="285750" marR="0" rtl="0" algn="l">
              <a:spcBef>
                <a:spcPts val="1000"/>
              </a:spcBef>
              <a:spcAft>
                <a:spcPts val="0"/>
              </a:spcAft>
              <a:buClr>
                <a:schemeClr val="dk1"/>
              </a:buClr>
              <a:buSzPts val="1400"/>
              <a:buFont typeface="Noto Sans Symbols"/>
              <a:buNone/>
            </a:pPr>
            <a:r>
              <a:t/>
            </a:r>
            <a:endParaRPr b="1" i="0" sz="1400" u="none" cap="none" strike="noStrike">
              <a:solidFill>
                <a:schemeClr val="dk1"/>
              </a:solidFill>
              <a:latin typeface="Arial"/>
              <a:ea typeface="Arial"/>
              <a:cs typeface="Arial"/>
              <a:sym typeface="Arial"/>
            </a:endParaRPr>
          </a:p>
        </p:txBody>
      </p:sp>
      <p:pic>
        <p:nvPicPr>
          <p:cNvPr id="433" name="Google Shape;433;p15"/>
          <p:cNvPicPr preferRelativeResize="0"/>
          <p:nvPr/>
        </p:nvPicPr>
        <p:blipFill rotWithShape="1">
          <a:blip r:embed="rId3">
            <a:alphaModFix/>
          </a:blip>
          <a:srcRect b="0" l="0" r="0" t="0"/>
          <a:stretch/>
        </p:blipFill>
        <p:spPr>
          <a:xfrm>
            <a:off x="6782175" y="2953740"/>
            <a:ext cx="5409825" cy="984509"/>
          </a:xfrm>
          <a:prstGeom prst="rect">
            <a:avLst/>
          </a:prstGeom>
          <a:noFill/>
          <a:ln>
            <a:noFill/>
          </a:ln>
        </p:spPr>
      </p:pic>
      <p:pic>
        <p:nvPicPr>
          <p:cNvPr id="434" name="Google Shape;434;p15"/>
          <p:cNvPicPr preferRelativeResize="0"/>
          <p:nvPr/>
        </p:nvPicPr>
        <p:blipFill rotWithShape="1">
          <a:blip r:embed="rId4">
            <a:alphaModFix/>
          </a:blip>
          <a:srcRect b="0" l="0" r="0" t="0"/>
          <a:stretch/>
        </p:blipFill>
        <p:spPr>
          <a:xfrm>
            <a:off x="6818085" y="4689334"/>
            <a:ext cx="4736484" cy="787512"/>
          </a:xfrm>
          <a:prstGeom prst="rect">
            <a:avLst/>
          </a:prstGeom>
          <a:noFill/>
          <a:ln>
            <a:noFill/>
          </a:ln>
        </p:spPr>
      </p:pic>
      <p:pic>
        <p:nvPicPr>
          <p:cNvPr id="435" name="Google Shape;435;p15"/>
          <p:cNvPicPr preferRelativeResize="0"/>
          <p:nvPr/>
        </p:nvPicPr>
        <p:blipFill rotWithShape="1">
          <a:blip r:embed="rId5">
            <a:alphaModFix/>
          </a:blip>
          <a:srcRect b="0" l="0" r="0" t="0"/>
          <a:stretch/>
        </p:blipFill>
        <p:spPr>
          <a:xfrm>
            <a:off x="5990483" y="1610099"/>
            <a:ext cx="6201517" cy="721106"/>
          </a:xfrm>
          <a:prstGeom prst="rect">
            <a:avLst/>
          </a:prstGeom>
          <a:noFill/>
          <a:ln>
            <a:noFill/>
          </a:ln>
        </p:spPr>
      </p:pic>
      <p:pic>
        <p:nvPicPr>
          <p:cNvPr id="436" name="Google Shape;436;p15"/>
          <p:cNvPicPr preferRelativeResize="0"/>
          <p:nvPr/>
        </p:nvPicPr>
        <p:blipFill rotWithShape="1">
          <a:blip r:embed="rId6">
            <a:alphaModFix/>
          </a:blip>
          <a:srcRect b="0" l="0" r="0" t="0"/>
          <a:stretch/>
        </p:blipFill>
        <p:spPr>
          <a:xfrm>
            <a:off x="0" y="5940542"/>
            <a:ext cx="1047750" cy="914400"/>
          </a:xfrm>
          <a:prstGeom prst="rect">
            <a:avLst/>
          </a:prstGeom>
          <a:noFill/>
          <a:ln>
            <a:noFill/>
          </a:ln>
        </p:spPr>
      </p:pic>
      <p:pic>
        <p:nvPicPr>
          <p:cNvPr id="437" name="Google Shape;437;p15"/>
          <p:cNvPicPr preferRelativeResize="0"/>
          <p:nvPr/>
        </p:nvPicPr>
        <p:blipFill rotWithShape="1">
          <a:blip r:embed="rId7">
            <a:alphaModFix/>
          </a:blip>
          <a:srcRect b="0" l="0" r="0" t="0"/>
          <a:stretch/>
        </p:blipFill>
        <p:spPr>
          <a:xfrm>
            <a:off x="10010775" y="0"/>
            <a:ext cx="2181225" cy="95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6"/>
          <p:cNvSpPr txBox="1"/>
          <p:nvPr/>
        </p:nvSpPr>
        <p:spPr>
          <a:xfrm>
            <a:off x="118376" y="246742"/>
            <a:ext cx="4400690"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Evaluation Metrics:</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We evaluated the model's performance using various classification metrics:</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Accuracy: Measures the overall correctness of the model and it scored 0.92708</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Precision, Recall, and F1-score: Provide insights into the model’s ability to correctly classify each sentiment class (positive, neutral, and negative).</a:t>
            </a:r>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3" name="Google Shape;443;p16"/>
          <p:cNvPicPr preferRelativeResize="0"/>
          <p:nvPr/>
        </p:nvPicPr>
        <p:blipFill rotWithShape="1">
          <a:blip r:embed="rId3">
            <a:alphaModFix/>
          </a:blip>
          <a:srcRect b="0" l="0" r="0" t="0"/>
          <a:stretch/>
        </p:blipFill>
        <p:spPr>
          <a:xfrm>
            <a:off x="246744" y="3258778"/>
            <a:ext cx="4143953" cy="1752845"/>
          </a:xfrm>
          <a:prstGeom prst="rect">
            <a:avLst/>
          </a:prstGeom>
          <a:noFill/>
          <a:ln>
            <a:noFill/>
          </a:ln>
        </p:spPr>
      </p:pic>
      <p:pic>
        <p:nvPicPr>
          <p:cNvPr id="444" name="Google Shape;444;p16"/>
          <p:cNvPicPr preferRelativeResize="0"/>
          <p:nvPr/>
        </p:nvPicPr>
        <p:blipFill rotWithShape="1">
          <a:blip r:embed="rId4">
            <a:alphaModFix/>
          </a:blip>
          <a:srcRect b="0" l="0" r="0" t="0"/>
          <a:stretch/>
        </p:blipFill>
        <p:spPr>
          <a:xfrm>
            <a:off x="5152571" y="1412401"/>
            <a:ext cx="6725639" cy="5445597"/>
          </a:xfrm>
          <a:prstGeom prst="rect">
            <a:avLst/>
          </a:prstGeom>
          <a:noFill/>
          <a:ln>
            <a:noFill/>
          </a:ln>
        </p:spPr>
      </p:pic>
      <p:sp>
        <p:nvSpPr>
          <p:cNvPr id="445" name="Google Shape;445;p16"/>
          <p:cNvSpPr txBox="1"/>
          <p:nvPr/>
        </p:nvSpPr>
        <p:spPr>
          <a:xfrm>
            <a:off x="5152571" y="298216"/>
            <a:ext cx="6415315" cy="129266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Confusion Matrix:</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Here is a confusion matrix showing the performance of the SVM model. The diagonal elements represent correct predictions for each class, while the off-diagonal elements represent misclassifications.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6" name="Google Shape;446;p16"/>
          <p:cNvPicPr preferRelativeResize="0"/>
          <p:nvPr/>
        </p:nvPicPr>
        <p:blipFill rotWithShape="1">
          <a:blip r:embed="rId5">
            <a:alphaModFix/>
          </a:blip>
          <a:srcRect b="0" l="0" r="0" t="0"/>
          <a:stretch/>
        </p:blipFill>
        <p:spPr>
          <a:xfrm>
            <a:off x="0" y="5932714"/>
            <a:ext cx="104775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7"/>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p17"/>
          <p:cNvSpPr txBox="1"/>
          <p:nvPr/>
        </p:nvSpPr>
        <p:spPr>
          <a:xfrm>
            <a:off x="297229" y="281668"/>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Arial"/>
                <a:ea typeface="Arial"/>
                <a:cs typeface="Arial"/>
                <a:sym typeface="Arial"/>
              </a:rPr>
              <a:t>Random Forest Classifier:</a:t>
            </a:r>
            <a:endParaRPr/>
          </a:p>
        </p:txBody>
      </p:sp>
      <p:sp>
        <p:nvSpPr>
          <p:cNvPr id="453" name="Google Shape;453;p17"/>
          <p:cNvSpPr txBox="1"/>
          <p:nvPr/>
        </p:nvSpPr>
        <p:spPr>
          <a:xfrm>
            <a:off x="478657" y="1237573"/>
            <a:ext cx="5733143"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Introduction to Random Forest:</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Random Forest is an ensemble learning method that uses multiple decision trees to make a prediction. The final prediction is based on the majority vote of individual trees, which helps improve accuracy and reduce overfitting</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Why Random Forest?:</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We chose Random Forest because it handles both structured and unstructured data, is robust against overfitting, and performs well with large feature spaces like text data.</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Workflow-random forest classifier. | Download Scientific Diagram" id="454" name="Google Shape;454;p17"/>
          <p:cNvPicPr preferRelativeResize="0"/>
          <p:nvPr/>
        </p:nvPicPr>
        <p:blipFill rotWithShape="1">
          <a:blip r:embed="rId3">
            <a:alphaModFix/>
          </a:blip>
          <a:srcRect b="0" l="0" r="0" t="0"/>
          <a:stretch/>
        </p:blipFill>
        <p:spPr>
          <a:xfrm>
            <a:off x="6684295" y="1034141"/>
            <a:ext cx="4607820" cy="3778412"/>
          </a:xfrm>
          <a:prstGeom prst="rect">
            <a:avLst/>
          </a:prstGeom>
          <a:noFill/>
          <a:ln>
            <a:noFill/>
          </a:ln>
        </p:spPr>
      </p:pic>
      <p:sp>
        <p:nvSpPr>
          <p:cNvPr id="455" name="Google Shape;455;p17"/>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456" name="Google Shape;456;p17"/>
          <p:cNvPicPr preferRelativeResize="0"/>
          <p:nvPr/>
        </p:nvPicPr>
        <p:blipFill rotWithShape="1">
          <a:blip r:embed="rId4">
            <a:alphaModFix/>
          </a:blip>
          <a:srcRect b="0" l="0" r="0" t="0"/>
          <a:stretch/>
        </p:blipFill>
        <p:spPr>
          <a:xfrm>
            <a:off x="0" y="5943600"/>
            <a:ext cx="1047750" cy="914400"/>
          </a:xfrm>
          <a:prstGeom prst="rect">
            <a:avLst/>
          </a:prstGeom>
          <a:noFill/>
          <a:ln>
            <a:noFill/>
          </a:ln>
        </p:spPr>
      </p:pic>
      <p:pic>
        <p:nvPicPr>
          <p:cNvPr id="457" name="Google Shape;457;p17"/>
          <p:cNvPicPr preferRelativeResize="0"/>
          <p:nvPr/>
        </p:nvPicPr>
        <p:blipFill rotWithShape="1">
          <a:blip r:embed="rId5">
            <a:alphaModFix/>
          </a:blip>
          <a:srcRect b="0" l="0" r="0" t="0"/>
          <a:stretch/>
        </p:blipFill>
        <p:spPr>
          <a:xfrm>
            <a:off x="10003203" y="0"/>
            <a:ext cx="2181225" cy="95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8"/>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3" name="Google Shape;463;p18"/>
          <p:cNvSpPr txBox="1"/>
          <p:nvPr/>
        </p:nvSpPr>
        <p:spPr>
          <a:xfrm>
            <a:off x="478971" y="435429"/>
            <a:ext cx="6044886" cy="5042406"/>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Model Training and Validation Results:</a:t>
            </a:r>
            <a:endParaRPr/>
          </a:p>
          <a:p>
            <a:pPr indent="0" lvl="1" marL="0" marR="0" rtl="0" algn="l">
              <a:spcBef>
                <a:spcPts val="1000"/>
              </a:spcBef>
              <a:spcAft>
                <a:spcPts val="0"/>
              </a:spcAft>
              <a:buNone/>
            </a:pPr>
            <a:r>
              <a:t/>
            </a:r>
            <a:endParaRPr b="1" i="0" sz="1500" u="none" cap="none" strike="noStrike">
              <a:solidFill>
                <a:schemeClr val="dk1"/>
              </a:solidFill>
              <a:latin typeface="Arial"/>
              <a:ea typeface="Arial"/>
              <a:cs typeface="Arial"/>
              <a:sym typeface="Arial"/>
            </a:endParaRPr>
          </a:p>
          <a:p>
            <a:pPr indent="-285750" lvl="1" marL="28575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Upsampling:</a:t>
            </a:r>
            <a:endParaRPr/>
          </a:p>
          <a:p>
            <a:pPr indent="0" lvl="1" marL="0" marR="0" rtl="0" algn="l">
              <a:spcBef>
                <a:spcPts val="1000"/>
              </a:spcBef>
              <a:spcAft>
                <a:spcPts val="0"/>
              </a:spcAft>
              <a:buNone/>
            </a:pPr>
            <a:r>
              <a:rPr b="0" i="0" lang="en-US" sz="1500" u="none" cap="none" strike="noStrike">
                <a:solidFill>
                  <a:schemeClr val="dk1"/>
                </a:solidFill>
                <a:latin typeface="Arial"/>
                <a:ea typeface="Arial"/>
                <a:cs typeface="Arial"/>
                <a:sym typeface="Arial"/>
              </a:rPr>
              <a:t>Since the dataset was imbalanced, we used upsampling to ensure the minority classes (neutral and negative) were well-represented.</a:t>
            </a:r>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a:p>
            <a:pPr indent="-285750" lvl="1" marL="28575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Training the Random Forest:</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The Random Forest classifier was trained with 100 decision trees. Validation was performed on a separate set of data to evaluate the model's generalization capability.</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285750" lvl="1" marL="285750" marR="0" rtl="0" algn="l">
              <a:spcBef>
                <a:spcPts val="1000"/>
              </a:spcBef>
              <a:spcAft>
                <a:spcPts val="0"/>
              </a:spcAft>
              <a:buClr>
                <a:schemeClr val="dk1"/>
              </a:buClr>
              <a:buSzPts val="1500"/>
              <a:buFont typeface="Noto Sans Symbols"/>
              <a:buChar char="❖"/>
            </a:pPr>
            <a:r>
              <a:rPr b="1" i="0" lang="en-US" sz="1500" u="none" cap="none" strike="noStrike">
                <a:solidFill>
                  <a:schemeClr val="dk1"/>
                </a:solidFill>
                <a:latin typeface="Arial"/>
                <a:ea typeface="Arial"/>
                <a:cs typeface="Arial"/>
                <a:sym typeface="Arial"/>
              </a:rPr>
              <a:t>Validation Accuracy:</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The validation accuracy was 96.88%, which demonstrates strong performance on the unseen validation set."</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1" marL="0" marR="0" rtl="0" algn="l">
              <a:spcBef>
                <a:spcPts val="1000"/>
              </a:spcBef>
              <a:spcAft>
                <a:spcPts val="0"/>
              </a:spcAft>
              <a:buNone/>
            </a:pPr>
            <a:r>
              <a:t/>
            </a:r>
            <a:endParaRPr b="0" i="0" sz="1500" u="none" cap="none" strike="noStrike">
              <a:solidFill>
                <a:schemeClr val="dk1"/>
              </a:solidFill>
              <a:latin typeface="Arial"/>
              <a:ea typeface="Arial"/>
              <a:cs typeface="Arial"/>
              <a:sym typeface="Arial"/>
            </a:endParaRPr>
          </a:p>
        </p:txBody>
      </p:sp>
      <p:pic>
        <p:nvPicPr>
          <p:cNvPr id="464" name="Google Shape;464;p18"/>
          <p:cNvPicPr preferRelativeResize="0"/>
          <p:nvPr/>
        </p:nvPicPr>
        <p:blipFill rotWithShape="1">
          <a:blip r:embed="rId3">
            <a:alphaModFix/>
          </a:blip>
          <a:srcRect b="0" l="0" r="0" t="0"/>
          <a:stretch/>
        </p:blipFill>
        <p:spPr>
          <a:xfrm>
            <a:off x="6523857" y="812798"/>
            <a:ext cx="5486401" cy="2743201"/>
          </a:xfrm>
          <a:prstGeom prst="rect">
            <a:avLst/>
          </a:prstGeom>
          <a:noFill/>
          <a:ln>
            <a:noFill/>
          </a:ln>
        </p:spPr>
      </p:pic>
      <p:pic>
        <p:nvPicPr>
          <p:cNvPr id="465" name="Google Shape;465;p18"/>
          <p:cNvPicPr preferRelativeResize="0"/>
          <p:nvPr/>
        </p:nvPicPr>
        <p:blipFill rotWithShape="1">
          <a:blip r:embed="rId4">
            <a:alphaModFix/>
          </a:blip>
          <a:srcRect b="0" l="0" r="0" t="0"/>
          <a:stretch/>
        </p:blipFill>
        <p:spPr>
          <a:xfrm>
            <a:off x="3018037" y="5252092"/>
            <a:ext cx="4616477" cy="802153"/>
          </a:xfrm>
          <a:prstGeom prst="rect">
            <a:avLst/>
          </a:prstGeom>
          <a:noFill/>
          <a:ln>
            <a:noFill/>
          </a:ln>
        </p:spPr>
      </p:pic>
      <p:sp>
        <p:nvSpPr>
          <p:cNvPr id="466" name="Google Shape;466;p18"/>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467" name="Google Shape;467;p18"/>
          <p:cNvPicPr preferRelativeResize="0"/>
          <p:nvPr/>
        </p:nvPicPr>
        <p:blipFill rotWithShape="1">
          <a:blip r:embed="rId5">
            <a:alphaModFix/>
          </a:blip>
          <a:srcRect b="0" l="0" r="0" t="0"/>
          <a:stretch/>
        </p:blipFill>
        <p:spPr>
          <a:xfrm>
            <a:off x="0" y="5965371"/>
            <a:ext cx="104775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9"/>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3" name="Google Shape;473;p19"/>
          <p:cNvSpPr txBox="1"/>
          <p:nvPr/>
        </p:nvSpPr>
        <p:spPr>
          <a:xfrm>
            <a:off x="493486" y="382951"/>
            <a:ext cx="5355771" cy="152349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Classification Report:</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For the validation data, the model showed high precision and recall across all sentiment classes (positive, neutral, negative). The f1-score was 0.97, indicating balanced performance in identifying all classes.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4" name="Google Shape;474;p19"/>
          <p:cNvPicPr preferRelativeResize="0"/>
          <p:nvPr/>
        </p:nvPicPr>
        <p:blipFill rotWithShape="1">
          <a:blip r:embed="rId3">
            <a:alphaModFix/>
          </a:blip>
          <a:srcRect b="0" l="0" r="0" t="0"/>
          <a:stretch/>
        </p:blipFill>
        <p:spPr>
          <a:xfrm>
            <a:off x="642213" y="2651008"/>
            <a:ext cx="4510515" cy="2199032"/>
          </a:xfrm>
          <a:prstGeom prst="rect">
            <a:avLst/>
          </a:prstGeom>
          <a:noFill/>
          <a:ln>
            <a:noFill/>
          </a:ln>
        </p:spPr>
      </p:pic>
      <p:sp>
        <p:nvSpPr>
          <p:cNvPr id="475" name="Google Shape;475;p19"/>
          <p:cNvSpPr txBox="1"/>
          <p:nvPr/>
        </p:nvSpPr>
        <p:spPr>
          <a:xfrm>
            <a:off x="5849257" y="382951"/>
            <a:ext cx="5849257"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Noto Sans Symbols"/>
              <a:buChar char="✔"/>
            </a:pPr>
            <a:r>
              <a:rPr b="1" lang="en-US" sz="1500">
                <a:solidFill>
                  <a:schemeClr val="dk1"/>
                </a:solidFill>
                <a:latin typeface="Arial"/>
                <a:ea typeface="Arial"/>
                <a:cs typeface="Arial"/>
                <a:sym typeface="Arial"/>
              </a:rPr>
              <a:t>Confusion Matrix:</a:t>
            </a:r>
            <a:endParaRPr/>
          </a:p>
          <a:p>
            <a:pPr indent="0" lvl="0" marL="0" marR="0" rtl="0" algn="l">
              <a:spcBef>
                <a:spcPts val="0"/>
              </a:spcBef>
              <a:spcAft>
                <a:spcPts val="0"/>
              </a:spcAft>
              <a:buNone/>
            </a:pPr>
            <a:r>
              <a:rPr lang="en-US" sz="1500">
                <a:solidFill>
                  <a:schemeClr val="dk1"/>
                </a:solidFill>
                <a:latin typeface="Arial"/>
                <a:ea typeface="Arial"/>
                <a:cs typeface="Arial"/>
                <a:sym typeface="Arial"/>
              </a:rPr>
              <a:t>The confusion matrix below shows that the model made few mistakes during validation. Most misclassifications occurred between 'negative' and 'positive' sentiment, which is expected due to the nuances of human emotion in text.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6" name="Google Shape;476;p19"/>
          <p:cNvPicPr preferRelativeResize="0"/>
          <p:nvPr/>
        </p:nvPicPr>
        <p:blipFill rotWithShape="1">
          <a:blip r:embed="rId4">
            <a:alphaModFix/>
          </a:blip>
          <a:srcRect b="0" l="0" r="0" t="0"/>
          <a:stretch/>
        </p:blipFill>
        <p:spPr>
          <a:xfrm>
            <a:off x="5604036" y="1654713"/>
            <a:ext cx="6339700" cy="5106414"/>
          </a:xfrm>
          <a:prstGeom prst="rect">
            <a:avLst/>
          </a:prstGeom>
          <a:noFill/>
          <a:ln>
            <a:noFill/>
          </a:ln>
        </p:spPr>
      </p:pic>
      <p:sp>
        <p:nvSpPr>
          <p:cNvPr id="477" name="Google Shape;477;p19"/>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478" name="Google Shape;478;p19"/>
          <p:cNvPicPr preferRelativeResize="0"/>
          <p:nvPr/>
        </p:nvPicPr>
        <p:blipFill rotWithShape="1">
          <a:blip r:embed="rId5">
            <a:alphaModFix/>
          </a:blip>
          <a:srcRect b="0" l="0" r="0" t="0"/>
          <a:stretch/>
        </p:blipFill>
        <p:spPr>
          <a:xfrm>
            <a:off x="0" y="5943600"/>
            <a:ext cx="104775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
          <p:cNvSpPr txBox="1"/>
          <p:nvPr>
            <p:ph type="title"/>
          </p:nvPr>
        </p:nvSpPr>
        <p:spPr>
          <a:xfrm>
            <a:off x="4937944" y="408561"/>
            <a:ext cx="3171825" cy="72278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3600"/>
              <a:buFont typeface="Arial"/>
              <a:buNone/>
            </a:pPr>
            <a:r>
              <a:rPr lang="en-US" sz="3600"/>
              <a:t>AGENDA</a:t>
            </a:r>
            <a:endParaRPr/>
          </a:p>
        </p:txBody>
      </p:sp>
      <p:sp>
        <p:nvSpPr>
          <p:cNvPr id="284" name="Google Shape;284;p2"/>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85" name="Google Shape;285;p2"/>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
          <p:cNvSpPr txBox="1"/>
          <p:nvPr/>
        </p:nvSpPr>
        <p:spPr>
          <a:xfrm>
            <a:off x="705610" y="1314701"/>
            <a:ext cx="3928552" cy="4401205"/>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Overview</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Data Gathering and preprocessing</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EDA</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Machine Learning</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NLP</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MLflow</a:t>
            </a:r>
            <a:endParaRPr sz="2800">
              <a:solidFill>
                <a:schemeClr val="dk1"/>
              </a:solidFill>
              <a:latin typeface="Arial"/>
              <a:ea typeface="Arial"/>
              <a:cs typeface="Arial"/>
              <a:sym typeface="Arial"/>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GANs</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Deployment</a:t>
            </a:r>
            <a:endParaRPr/>
          </a:p>
          <a:p>
            <a:pPr indent="-514350" lvl="0" marL="514350" marR="0" rtl="0" algn="l">
              <a:spcBef>
                <a:spcPts val="0"/>
              </a:spcBef>
              <a:spcAft>
                <a:spcPts val="0"/>
              </a:spcAft>
              <a:buClr>
                <a:schemeClr val="dk1"/>
              </a:buClr>
              <a:buSzPts val="2800"/>
              <a:buFont typeface="Arial"/>
              <a:buAutoNum type="romanUcPeriod"/>
            </a:pPr>
            <a:r>
              <a:rPr lang="en-US" sz="2800">
                <a:solidFill>
                  <a:schemeClr val="dk1"/>
                </a:solidFill>
                <a:latin typeface="Arial"/>
                <a:ea typeface="Arial"/>
                <a:cs typeface="Arial"/>
                <a:sym typeface="Arial"/>
              </a:rPr>
              <a:t>Contribution</a:t>
            </a:r>
            <a:endParaRPr/>
          </a:p>
        </p:txBody>
      </p:sp>
      <p:pic>
        <p:nvPicPr>
          <p:cNvPr descr="A black text on a white background&#10;&#10;Description automatically generated" id="287" name="Google Shape;287;p2"/>
          <p:cNvPicPr preferRelativeResize="0"/>
          <p:nvPr/>
        </p:nvPicPr>
        <p:blipFill rotWithShape="1">
          <a:blip r:embed="rId3">
            <a:alphaModFix/>
          </a:blip>
          <a:srcRect b="0" l="0" r="0" t="0"/>
          <a:stretch/>
        </p:blipFill>
        <p:spPr>
          <a:xfrm>
            <a:off x="9960299" y="0"/>
            <a:ext cx="2187130" cy="952583"/>
          </a:xfrm>
          <a:prstGeom prst="rect">
            <a:avLst/>
          </a:prstGeom>
          <a:noFill/>
          <a:ln>
            <a:noFill/>
          </a:ln>
        </p:spPr>
      </p:pic>
      <p:pic>
        <p:nvPicPr>
          <p:cNvPr descr="A logo of a globe with a graduation cap&#10;&#10;Description automatically generated" id="288" name="Google Shape;288;p2"/>
          <p:cNvPicPr preferRelativeResize="0"/>
          <p:nvPr/>
        </p:nvPicPr>
        <p:blipFill rotWithShape="1">
          <a:blip r:embed="rId4">
            <a:alphaModFix/>
          </a:blip>
          <a:srcRect b="0" l="0" r="0" t="0"/>
          <a:stretch/>
        </p:blipFill>
        <p:spPr>
          <a:xfrm>
            <a:off x="0" y="19051"/>
            <a:ext cx="1051651" cy="9144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0"/>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20"/>
          <p:cNvSpPr txBox="1"/>
          <p:nvPr/>
        </p:nvSpPr>
        <p:spPr>
          <a:xfrm>
            <a:off x="282715" y="139276"/>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Arial"/>
                <a:ea typeface="Arial"/>
                <a:cs typeface="Arial"/>
                <a:sym typeface="Arial"/>
              </a:rPr>
              <a:t>Comparison between the three models:</a:t>
            </a:r>
            <a:endParaRPr/>
          </a:p>
        </p:txBody>
      </p:sp>
      <p:graphicFrame>
        <p:nvGraphicFramePr>
          <p:cNvPr id="485" name="Google Shape;485;p20"/>
          <p:cNvGraphicFramePr/>
          <p:nvPr/>
        </p:nvGraphicFramePr>
        <p:xfrm>
          <a:off x="1333500" y="807432"/>
          <a:ext cx="3000000" cy="3000000"/>
        </p:xfrm>
        <a:graphic>
          <a:graphicData uri="http://schemas.openxmlformats.org/drawingml/2006/table">
            <a:tbl>
              <a:tblPr bandRow="1" firstRow="1">
                <a:noFill/>
                <a:tableStyleId>{59F17466-C528-4658-903D-F944C1B33B9A}</a:tableStyleId>
              </a:tblPr>
              <a:tblGrid>
                <a:gridCol w="2002975"/>
                <a:gridCol w="2032000"/>
                <a:gridCol w="2032000"/>
                <a:gridCol w="2032000"/>
              </a:tblGrid>
              <a:tr h="370850">
                <a:tc>
                  <a:txBody>
                    <a:bodyPr/>
                    <a:lstStyle/>
                    <a:p>
                      <a:pPr indent="0" lvl="0" marL="0" marR="0" rtl="0" algn="l">
                        <a:spcBef>
                          <a:spcPts val="0"/>
                        </a:spcBef>
                        <a:spcAft>
                          <a:spcPts val="0"/>
                        </a:spcAft>
                        <a:buNone/>
                      </a:pPr>
                      <a:r>
                        <a:rPr lang="en-US" sz="1400"/>
                        <a:t>Model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Naïve-Bayes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t>Support Vector Machine (SVM)</a:t>
                      </a:r>
                      <a:endParaRPr sz="14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t>Random Forest (RF)</a:t>
                      </a:r>
                      <a:endParaRPr sz="14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t>Algorithm Type</a:t>
                      </a:r>
                      <a:endParaRPr sz="14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Probabilistic Classifier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Linear Classifier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Ensemble Learning (Decision Trees)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Assumption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Assumes independence between features (words)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Maximizes margin between classes (hyperplane)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Aggregates multiple decision trees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t>Handling of Text Data</a:t>
                      </a:r>
                      <a:endParaRPr sz="14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Fast for text classification, uses word frequencies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Handles high-dimensional data well, good for text classification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Can handle large feature sets and imbalanced data</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Accuracy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67% (Moderate)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94.79% (High)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96.88% (Very High)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Strengths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Simple, computationally efficient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Good for complex and high-dimensional data</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Robust, less prone to overfitting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Weaknesses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Struggles with context, complex language (e.g., sarcasm, negation)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May require more tuning, computationally expensive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More complex, slower than Naive Bayes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400"/>
                        <a:t>Use Case Suitability</a:t>
                      </a:r>
                      <a:endParaRPr sz="14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5"/>
                    </a:solidFill>
                  </a:tcPr>
                </a:tc>
                <a:tc>
                  <a:txBody>
                    <a:bodyPr/>
                    <a:lstStyle/>
                    <a:p>
                      <a:pPr indent="0" lvl="0" marL="0" marR="0" rtl="0" algn="l">
                        <a:spcBef>
                          <a:spcPts val="0"/>
                        </a:spcBef>
                        <a:spcAft>
                          <a:spcPts val="0"/>
                        </a:spcAft>
                        <a:buNone/>
                      </a:pPr>
                      <a:r>
                        <a:rPr lang="en-US" sz="1400"/>
                        <a:t>Suitable for initial, lightweight text classification tasks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Better for text with complex language patterns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Ideal for handling complex and imbalanced text data</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86" name="Google Shape;486;p20"/>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487" name="Google Shape;487;p20"/>
          <p:cNvPicPr preferRelativeResize="0"/>
          <p:nvPr/>
        </p:nvPicPr>
        <p:blipFill rotWithShape="1">
          <a:blip r:embed="rId3">
            <a:alphaModFix/>
          </a:blip>
          <a:srcRect b="0" l="0" r="0" t="0"/>
          <a:stretch/>
        </p:blipFill>
        <p:spPr>
          <a:xfrm>
            <a:off x="0" y="5943600"/>
            <a:ext cx="1047750" cy="914400"/>
          </a:xfrm>
          <a:prstGeom prst="rect">
            <a:avLst/>
          </a:prstGeom>
          <a:noFill/>
          <a:ln>
            <a:noFill/>
          </a:ln>
        </p:spPr>
      </p:pic>
      <p:pic>
        <p:nvPicPr>
          <p:cNvPr id="488" name="Google Shape;488;p20"/>
          <p:cNvPicPr preferRelativeResize="0"/>
          <p:nvPr/>
        </p:nvPicPr>
        <p:blipFill rotWithShape="1">
          <a:blip r:embed="rId4">
            <a:alphaModFix/>
          </a:blip>
          <a:srcRect b="0" l="0" r="0" t="0"/>
          <a:stretch/>
        </p:blipFill>
        <p:spPr>
          <a:xfrm>
            <a:off x="10010775" y="0"/>
            <a:ext cx="2181225" cy="95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1"/>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4" name="Google Shape;494;p21"/>
          <p:cNvSpPr txBox="1"/>
          <p:nvPr/>
        </p:nvSpPr>
        <p:spPr>
          <a:xfrm>
            <a:off x="332990" y="238487"/>
            <a:ext cx="28098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NLP approach</a:t>
            </a:r>
            <a:endParaRPr sz="2400">
              <a:solidFill>
                <a:schemeClr val="dk1"/>
              </a:solidFill>
              <a:latin typeface="Arial"/>
              <a:ea typeface="Arial"/>
              <a:cs typeface="Arial"/>
              <a:sym typeface="Arial"/>
            </a:endParaRPr>
          </a:p>
        </p:txBody>
      </p:sp>
      <p:sp>
        <p:nvSpPr>
          <p:cNvPr id="495" name="Google Shape;495;p21"/>
          <p:cNvSpPr txBox="1"/>
          <p:nvPr/>
        </p:nvSpPr>
        <p:spPr>
          <a:xfrm>
            <a:off x="1916350" y="700152"/>
            <a:ext cx="5233481"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Why NLP?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Natural Language Processing (NLP) techniques, especially those involving attention-based models like BERT and RoBERTa, are highly effective for sentiment analysis because they can understand the context and nuances of human language better than traditional machine learning models. NLP models excel at capturing the meaning of words in context, handling complex sentence structures, and understanding subtle emotions. This makes NLP especially valuable for sentiment analysis, </a:t>
            </a:r>
            <a:endParaRPr/>
          </a:p>
        </p:txBody>
      </p:sp>
      <p:pic>
        <p:nvPicPr>
          <p:cNvPr descr="A group of emoticons with different facial expressions&#10;&#10;Description automatically generated" id="496" name="Google Shape;496;p21"/>
          <p:cNvPicPr preferRelativeResize="0"/>
          <p:nvPr/>
        </p:nvPicPr>
        <p:blipFill rotWithShape="1">
          <a:blip r:embed="rId3">
            <a:alphaModFix/>
          </a:blip>
          <a:srcRect b="0" l="0" r="0" t="0"/>
          <a:stretch/>
        </p:blipFill>
        <p:spPr>
          <a:xfrm>
            <a:off x="852493" y="4191798"/>
            <a:ext cx="4862909" cy="2164552"/>
          </a:xfrm>
          <a:prstGeom prst="rect">
            <a:avLst/>
          </a:prstGeom>
          <a:noFill/>
          <a:ln>
            <a:noFill/>
          </a:ln>
        </p:spPr>
      </p:pic>
      <p:pic>
        <p:nvPicPr>
          <p:cNvPr descr="A group of people with text&#10;&#10;Description automatically generated with medium confidence" id="497" name="Google Shape;497;p21"/>
          <p:cNvPicPr preferRelativeResize="0"/>
          <p:nvPr/>
        </p:nvPicPr>
        <p:blipFill rotWithShape="1">
          <a:blip r:embed="rId4">
            <a:alphaModFix/>
          </a:blip>
          <a:srcRect b="0" l="0" r="0" t="0"/>
          <a:stretch/>
        </p:blipFill>
        <p:spPr>
          <a:xfrm>
            <a:off x="6476600" y="4247449"/>
            <a:ext cx="3900792" cy="2053249"/>
          </a:xfrm>
          <a:prstGeom prst="rect">
            <a:avLst/>
          </a:prstGeom>
          <a:noFill/>
          <a:ln>
            <a:noFill/>
          </a:ln>
        </p:spPr>
      </p:pic>
      <p:sp>
        <p:nvSpPr>
          <p:cNvPr id="498" name="Google Shape;498;p21"/>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499" name="Google Shape;499;p21"/>
          <p:cNvPicPr preferRelativeResize="0"/>
          <p:nvPr/>
        </p:nvPicPr>
        <p:blipFill rotWithShape="1">
          <a:blip r:embed="rId5">
            <a:alphaModFix/>
          </a:blip>
          <a:srcRect b="0" l="0" r="0" t="0"/>
          <a:stretch/>
        </p:blipFill>
        <p:spPr>
          <a:xfrm>
            <a:off x="10010775" y="-6931"/>
            <a:ext cx="2181225" cy="952500"/>
          </a:xfrm>
          <a:prstGeom prst="rect">
            <a:avLst/>
          </a:prstGeom>
          <a:noFill/>
          <a:ln>
            <a:noFill/>
          </a:ln>
        </p:spPr>
      </p:pic>
      <p:pic>
        <p:nvPicPr>
          <p:cNvPr id="500" name="Google Shape;500;p21"/>
          <p:cNvPicPr preferRelativeResize="0"/>
          <p:nvPr/>
        </p:nvPicPr>
        <p:blipFill rotWithShape="1">
          <a:blip r:embed="rId6">
            <a:alphaModFix/>
          </a:blip>
          <a:srcRect b="0" l="0" r="0" t="0"/>
          <a:stretch/>
        </p:blipFill>
        <p:spPr>
          <a:xfrm>
            <a:off x="0" y="5943600"/>
            <a:ext cx="104775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2"/>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06" name="Google Shape;506;p22"/>
          <p:cNvGraphicFramePr/>
          <p:nvPr/>
        </p:nvGraphicFramePr>
        <p:xfrm>
          <a:off x="1756229" y="821266"/>
          <a:ext cx="3000000" cy="3000000"/>
        </p:xfrm>
        <a:graphic>
          <a:graphicData uri="http://schemas.openxmlformats.org/drawingml/2006/table">
            <a:tbl>
              <a:tblPr bandRow="1" firstRow="1">
                <a:noFill/>
                <a:tableStyleId>{59F17466-C528-4658-903D-F944C1B33B9A}</a:tableStyleId>
              </a:tblPr>
              <a:tblGrid>
                <a:gridCol w="4064000"/>
                <a:gridCol w="4064000"/>
              </a:tblGrid>
              <a:tr h="496200">
                <a:tc>
                  <a:txBody>
                    <a:bodyPr/>
                    <a:lstStyle/>
                    <a:p>
                      <a:pPr indent="0" lvl="0" marL="0" marR="0" rtl="0" algn="ctr">
                        <a:spcBef>
                          <a:spcPts val="0"/>
                        </a:spcBef>
                        <a:spcAft>
                          <a:spcPts val="0"/>
                        </a:spcAft>
                        <a:buNone/>
                      </a:pPr>
                      <a:r>
                        <a:rPr b="1" lang="en-US" sz="1800">
                          <a:solidFill>
                            <a:schemeClr val="dk1"/>
                          </a:solidFill>
                        </a:rPr>
                        <a:t>Traditional Machine Learning Models</a:t>
                      </a:r>
                      <a:endParaRPr sz="1800">
                        <a:solidFill>
                          <a:schemeClr val="dk1"/>
                        </a:solidFill>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chemeClr val="dk1"/>
                          </a:solidFill>
                        </a:rPr>
                        <a:t>NLP Models </a:t>
                      </a:r>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6200">
                <a:tc>
                  <a:txBody>
                    <a:bodyPr/>
                    <a:lstStyle/>
                    <a:p>
                      <a:pPr indent="-285750" lvl="0" marL="285750" marR="0" rtl="0" algn="l">
                        <a:spcBef>
                          <a:spcPts val="0"/>
                        </a:spcBef>
                        <a:spcAft>
                          <a:spcPts val="0"/>
                        </a:spcAft>
                        <a:buClr>
                          <a:schemeClr val="dk1"/>
                        </a:buClr>
                        <a:buSzPts val="1800"/>
                        <a:buFont typeface="Arial"/>
                        <a:buChar char="•"/>
                      </a:pPr>
                      <a:r>
                        <a:rPr b="1" lang="en-US" sz="1800" u="sng"/>
                        <a:t>Feature Extraction: </a:t>
                      </a:r>
                      <a:r>
                        <a:rPr lang="en-US" sz="1600"/>
                        <a:t>Machine learning models like Logistic Regression and Random Forest require manual feature extraction, such as TF-IDF or bag-of-words, to convert text into numerical data.</a:t>
                      </a:r>
                      <a:endParaRPr/>
                    </a:p>
                    <a:p>
                      <a:pPr indent="-285750" lvl="0" marL="285750" marR="0" rtl="0" algn="l">
                        <a:spcBef>
                          <a:spcPts val="0"/>
                        </a:spcBef>
                        <a:spcAft>
                          <a:spcPts val="0"/>
                        </a:spcAft>
                        <a:buClr>
                          <a:schemeClr val="dk1"/>
                        </a:buClr>
                        <a:buSzPts val="1800"/>
                        <a:buFont typeface="Arial"/>
                        <a:buChar char="•"/>
                      </a:pPr>
                      <a:r>
                        <a:rPr b="1" lang="en-US" sz="1800" u="sng"/>
                        <a:t>Efficiency: </a:t>
                      </a:r>
                      <a:r>
                        <a:rPr lang="en-US" sz="1600"/>
                        <a:t>They are generally faster to train but require more preprocessing and feature engineering.</a:t>
                      </a:r>
                      <a:endParaRPr/>
                    </a:p>
                    <a:p>
                      <a:pPr indent="-285750" lvl="0" marL="285750" marR="0" rtl="0" algn="l">
                        <a:lnSpc>
                          <a:spcPct val="100000"/>
                        </a:lnSpc>
                        <a:spcBef>
                          <a:spcPts val="0"/>
                        </a:spcBef>
                        <a:spcAft>
                          <a:spcPts val="0"/>
                        </a:spcAft>
                        <a:buClr>
                          <a:schemeClr val="dk1"/>
                        </a:buClr>
                        <a:buSzPts val="1800"/>
                        <a:buFont typeface="Arial"/>
                        <a:buChar char="•"/>
                      </a:pPr>
                      <a:r>
                        <a:rPr b="1" lang="en-US" sz="1800" u="sng"/>
                        <a:t>Performance: </a:t>
                      </a:r>
                      <a:r>
                        <a:rPr lang="en-US" sz="1600"/>
                        <a:t>These models can perform well on structured, smaller datasets but struggle with understanding context and subtleties in language, such as sarcasm, word order, or negations</a:t>
                      </a:r>
                      <a:r>
                        <a:rPr lang="en-US" sz="1800"/>
                        <a:t>.</a:t>
                      </a:r>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800"/>
                        <a:buFont typeface="Noto Sans Symbols"/>
                        <a:buChar char="✔"/>
                      </a:pPr>
                      <a:r>
                        <a:rPr b="1" lang="en-US" sz="1800" u="sng"/>
                        <a:t>Contextual Understanding: </a:t>
                      </a:r>
                      <a:r>
                        <a:rPr lang="en-US" sz="1600"/>
                        <a:t>NLP models use attention mechanisms to understand the meaning of words in relation to each other within a sentence, allowing them to grasp context and nuance far better than traditional models.</a:t>
                      </a:r>
                      <a:endParaRPr/>
                    </a:p>
                    <a:p>
                      <a:pPr indent="-285750" lvl="0" marL="285750" marR="0" rtl="0" algn="l">
                        <a:spcBef>
                          <a:spcPts val="0"/>
                        </a:spcBef>
                        <a:spcAft>
                          <a:spcPts val="0"/>
                        </a:spcAft>
                        <a:buClr>
                          <a:schemeClr val="dk1"/>
                        </a:buClr>
                        <a:buSzPts val="1800"/>
                        <a:buFont typeface="Noto Sans Symbols"/>
                        <a:buChar char="✔"/>
                      </a:pPr>
                      <a:r>
                        <a:rPr b="1" lang="en-US" sz="1800" u="sng"/>
                        <a:t>Pre-trained Models: </a:t>
                      </a:r>
                      <a:r>
                        <a:rPr lang="en-US" sz="1600"/>
                        <a:t>Leveraging large pre-trained models, NLP techniques can apply deep contextual knowledge and language understanding to perform well even on complex or unseen data.</a:t>
                      </a:r>
                      <a:endParaRPr/>
                    </a:p>
                    <a:p>
                      <a:pPr indent="-285750" lvl="0" marL="285750" marR="0" rtl="0" algn="l">
                        <a:spcBef>
                          <a:spcPts val="0"/>
                        </a:spcBef>
                        <a:spcAft>
                          <a:spcPts val="0"/>
                        </a:spcAft>
                        <a:buClr>
                          <a:schemeClr val="dk1"/>
                        </a:buClr>
                        <a:buSzPts val="1800"/>
                        <a:buFont typeface="Noto Sans Symbols"/>
                        <a:buChar char="✔"/>
                      </a:pPr>
                      <a:r>
                        <a:rPr b="1" lang="en-US" sz="1800" u="sng"/>
                        <a:t>Performance: </a:t>
                      </a:r>
                      <a:r>
                        <a:rPr lang="en-US" sz="1600"/>
                        <a:t>NLP models generally outperform machine learning models in accuracy and can handle intricate language patterns, although they are more computationally intensive.</a:t>
                      </a:r>
                      <a:endParaRPr sz="1800"/>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07" name="Google Shape;507;p22"/>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508" name="Google Shape;508;p22"/>
          <p:cNvPicPr preferRelativeResize="0"/>
          <p:nvPr/>
        </p:nvPicPr>
        <p:blipFill rotWithShape="1">
          <a:blip r:embed="rId3">
            <a:alphaModFix/>
          </a:blip>
          <a:srcRect b="0" l="0" r="0" t="0"/>
          <a:stretch/>
        </p:blipFill>
        <p:spPr>
          <a:xfrm>
            <a:off x="10010775" y="0"/>
            <a:ext cx="2181225" cy="952500"/>
          </a:xfrm>
          <a:prstGeom prst="rect">
            <a:avLst/>
          </a:prstGeom>
          <a:noFill/>
          <a:ln>
            <a:noFill/>
          </a:ln>
        </p:spPr>
      </p:pic>
      <p:pic>
        <p:nvPicPr>
          <p:cNvPr id="509" name="Google Shape;509;p22"/>
          <p:cNvPicPr preferRelativeResize="0"/>
          <p:nvPr/>
        </p:nvPicPr>
        <p:blipFill rotWithShape="1">
          <a:blip r:embed="rId4">
            <a:alphaModFix/>
          </a:blip>
          <a:srcRect b="0" l="0" r="0" t="0"/>
          <a:stretch/>
        </p:blipFill>
        <p:spPr>
          <a:xfrm>
            <a:off x="0" y="5943600"/>
            <a:ext cx="1047750" cy="91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3"/>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23"/>
          <p:cNvSpPr txBox="1"/>
          <p:nvPr/>
        </p:nvSpPr>
        <p:spPr>
          <a:xfrm>
            <a:off x="505838" y="354881"/>
            <a:ext cx="15077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VADER</a:t>
            </a:r>
            <a:endParaRPr/>
          </a:p>
        </p:txBody>
      </p:sp>
      <p:sp>
        <p:nvSpPr>
          <p:cNvPr id="516" name="Google Shape;516;p23"/>
          <p:cNvSpPr txBox="1"/>
          <p:nvPr/>
        </p:nvSpPr>
        <p:spPr>
          <a:xfrm>
            <a:off x="632298" y="992221"/>
            <a:ext cx="5564221"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Lexicon-based sentiment analysis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Analyzes the sentiment of product reviews using polarity scores to classify reviews into positive, neutral, and negative categories.</a:t>
            </a:r>
            <a:endParaRPr/>
          </a:p>
        </p:txBody>
      </p:sp>
      <p:sp>
        <p:nvSpPr>
          <p:cNvPr id="517" name="Google Shape;517;p23"/>
          <p:cNvSpPr txBox="1"/>
          <p:nvPr/>
        </p:nvSpPr>
        <p:spPr>
          <a:xfrm>
            <a:off x="1568585" y="2182049"/>
            <a:ext cx="46279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VADER captures the effects of punctuation </a:t>
            </a:r>
            <a:endParaRPr b="1" sz="1800">
              <a:solidFill>
                <a:schemeClr val="dk1"/>
              </a:solidFill>
              <a:latin typeface="Arial"/>
              <a:ea typeface="Arial"/>
              <a:cs typeface="Arial"/>
              <a:sym typeface="Arial"/>
            </a:endParaRPr>
          </a:p>
        </p:txBody>
      </p:sp>
      <p:pic>
        <p:nvPicPr>
          <p:cNvPr id="518" name="Google Shape;518;p23"/>
          <p:cNvPicPr preferRelativeResize="0"/>
          <p:nvPr/>
        </p:nvPicPr>
        <p:blipFill rotWithShape="1">
          <a:blip r:embed="rId3">
            <a:alphaModFix/>
          </a:blip>
          <a:srcRect b="70567" l="0" r="0" t="3197"/>
          <a:stretch/>
        </p:blipFill>
        <p:spPr>
          <a:xfrm>
            <a:off x="318783" y="2533399"/>
            <a:ext cx="7011008" cy="774828"/>
          </a:xfrm>
          <a:prstGeom prst="rect">
            <a:avLst/>
          </a:prstGeom>
          <a:noFill/>
          <a:ln>
            <a:noFill/>
          </a:ln>
        </p:spPr>
      </p:pic>
      <p:pic>
        <p:nvPicPr>
          <p:cNvPr id="519" name="Google Shape;519;p23"/>
          <p:cNvPicPr preferRelativeResize="0"/>
          <p:nvPr/>
        </p:nvPicPr>
        <p:blipFill rotWithShape="1">
          <a:blip r:embed="rId3">
            <a:alphaModFix/>
          </a:blip>
          <a:srcRect b="36017" l="0" r="0" t="34827"/>
          <a:stretch/>
        </p:blipFill>
        <p:spPr>
          <a:xfrm>
            <a:off x="318783" y="3318723"/>
            <a:ext cx="7054479" cy="858455"/>
          </a:xfrm>
          <a:prstGeom prst="rect">
            <a:avLst/>
          </a:prstGeom>
          <a:noFill/>
          <a:ln>
            <a:noFill/>
          </a:ln>
        </p:spPr>
      </p:pic>
      <p:sp>
        <p:nvSpPr>
          <p:cNvPr id="520" name="Google Shape;520;p23"/>
          <p:cNvSpPr txBox="1"/>
          <p:nvPr/>
        </p:nvSpPr>
        <p:spPr>
          <a:xfrm>
            <a:off x="6772883" y="4198171"/>
            <a:ext cx="6094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 similar effect with ALL CAPS </a:t>
            </a:r>
            <a:endParaRPr b="1" sz="1800">
              <a:solidFill>
                <a:schemeClr val="dk1"/>
              </a:solidFill>
              <a:latin typeface="Arial"/>
              <a:ea typeface="Arial"/>
              <a:cs typeface="Arial"/>
              <a:sym typeface="Arial"/>
            </a:endParaRPr>
          </a:p>
        </p:txBody>
      </p:sp>
      <p:pic>
        <p:nvPicPr>
          <p:cNvPr id="521" name="Google Shape;521;p23"/>
          <p:cNvPicPr preferRelativeResize="0"/>
          <p:nvPr/>
        </p:nvPicPr>
        <p:blipFill rotWithShape="1">
          <a:blip r:embed="rId4">
            <a:alphaModFix/>
          </a:blip>
          <a:srcRect b="54551" l="0" r="0" t="0"/>
          <a:stretch/>
        </p:blipFill>
        <p:spPr>
          <a:xfrm>
            <a:off x="5031836" y="4509504"/>
            <a:ext cx="6475379" cy="986757"/>
          </a:xfrm>
          <a:prstGeom prst="rect">
            <a:avLst/>
          </a:prstGeom>
          <a:noFill/>
          <a:ln>
            <a:noFill/>
          </a:ln>
        </p:spPr>
      </p:pic>
      <p:pic>
        <p:nvPicPr>
          <p:cNvPr id="522" name="Google Shape;522;p23"/>
          <p:cNvPicPr preferRelativeResize="0"/>
          <p:nvPr/>
        </p:nvPicPr>
        <p:blipFill rotWithShape="1">
          <a:blip r:embed="rId4">
            <a:alphaModFix/>
          </a:blip>
          <a:srcRect b="0" l="0" r="0" t="52364"/>
          <a:stretch/>
        </p:blipFill>
        <p:spPr>
          <a:xfrm>
            <a:off x="5031836" y="5622928"/>
            <a:ext cx="6475378" cy="915984"/>
          </a:xfrm>
          <a:prstGeom prst="rect">
            <a:avLst/>
          </a:prstGeom>
          <a:noFill/>
          <a:ln>
            <a:noFill/>
          </a:ln>
        </p:spPr>
      </p:pic>
      <p:sp>
        <p:nvSpPr>
          <p:cNvPr id="523" name="Google Shape;523;p23"/>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524" name="Google Shape;524;p23"/>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pic>
        <p:nvPicPr>
          <p:cNvPr id="525" name="Google Shape;525;p23"/>
          <p:cNvPicPr preferRelativeResize="0"/>
          <p:nvPr/>
        </p:nvPicPr>
        <p:blipFill rotWithShape="1">
          <a:blip r:embed="rId6">
            <a:alphaModFix/>
          </a:blip>
          <a:srcRect b="0" l="0" r="0" t="0"/>
          <a:stretch/>
        </p:blipFill>
        <p:spPr>
          <a:xfrm>
            <a:off x="0" y="5943600"/>
            <a:ext cx="104775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4"/>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1" name="Google Shape;531;p24"/>
          <p:cNvSpPr txBox="1"/>
          <p:nvPr/>
        </p:nvSpPr>
        <p:spPr>
          <a:xfrm>
            <a:off x="359923" y="301557"/>
            <a:ext cx="5736077"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Applying VADER to the Dataset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VADER model is run on the entire dataset of product reviews, generating sentiment scores for each review.</a:t>
            </a:r>
            <a:endParaRPr/>
          </a:p>
        </p:txBody>
      </p:sp>
      <p:pic>
        <p:nvPicPr>
          <p:cNvPr descr="A graph of a bar graph&#10;&#10;Description automatically generated" id="532" name="Google Shape;532;p24"/>
          <p:cNvPicPr preferRelativeResize="0"/>
          <p:nvPr/>
        </p:nvPicPr>
        <p:blipFill rotWithShape="1">
          <a:blip r:embed="rId3">
            <a:alphaModFix/>
          </a:blip>
          <a:srcRect b="0" l="0" r="0" t="0"/>
          <a:stretch/>
        </p:blipFill>
        <p:spPr>
          <a:xfrm>
            <a:off x="6096000" y="548567"/>
            <a:ext cx="4377446" cy="3445913"/>
          </a:xfrm>
          <a:prstGeom prst="rect">
            <a:avLst/>
          </a:prstGeom>
          <a:noFill/>
          <a:ln>
            <a:noFill/>
          </a:ln>
        </p:spPr>
      </p:pic>
      <p:pic>
        <p:nvPicPr>
          <p:cNvPr id="533" name="Google Shape;533;p24"/>
          <p:cNvPicPr preferRelativeResize="0"/>
          <p:nvPr/>
        </p:nvPicPr>
        <p:blipFill rotWithShape="1">
          <a:blip r:embed="rId4">
            <a:alphaModFix/>
          </a:blip>
          <a:srcRect b="0" l="0" r="0" t="0"/>
          <a:stretch/>
        </p:blipFill>
        <p:spPr>
          <a:xfrm>
            <a:off x="155643" y="4450516"/>
            <a:ext cx="8793804" cy="2253724"/>
          </a:xfrm>
          <a:prstGeom prst="rect">
            <a:avLst/>
          </a:prstGeom>
          <a:noFill/>
          <a:ln>
            <a:noFill/>
          </a:ln>
        </p:spPr>
      </p:pic>
      <p:sp>
        <p:nvSpPr>
          <p:cNvPr id="534" name="Google Shape;534;p24"/>
          <p:cNvSpPr txBox="1"/>
          <p:nvPr/>
        </p:nvSpPr>
        <p:spPr>
          <a:xfrm>
            <a:off x="243191" y="3527186"/>
            <a:ext cx="546694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set of plots shows how </a:t>
            </a:r>
            <a:r>
              <a:rPr b="1" lang="en-US" sz="1800">
                <a:solidFill>
                  <a:schemeClr val="dk1"/>
                </a:solidFill>
                <a:latin typeface="Arial"/>
                <a:ea typeface="Arial"/>
                <a:cs typeface="Arial"/>
                <a:sym typeface="Arial"/>
              </a:rPr>
              <a:t>positive</a:t>
            </a: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neutral</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negative</a:t>
            </a:r>
            <a:r>
              <a:rPr lang="en-US" sz="1800">
                <a:solidFill>
                  <a:schemeClr val="dk1"/>
                </a:solidFill>
                <a:latin typeface="Arial"/>
                <a:ea typeface="Arial"/>
                <a:cs typeface="Arial"/>
                <a:sym typeface="Arial"/>
              </a:rPr>
              <a:t> scores vary with different review ratings (1-star to 5-star).</a:t>
            </a:r>
            <a:endParaRPr/>
          </a:p>
        </p:txBody>
      </p:sp>
      <p:sp>
        <p:nvSpPr>
          <p:cNvPr id="535" name="Google Shape;535;p24"/>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5"/>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p25"/>
          <p:cNvSpPr txBox="1"/>
          <p:nvPr/>
        </p:nvSpPr>
        <p:spPr>
          <a:xfrm>
            <a:off x="547181" y="374674"/>
            <a:ext cx="45209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VADER vs. RoBERTa</a:t>
            </a:r>
            <a:endParaRPr b="1" sz="2400">
              <a:solidFill>
                <a:schemeClr val="dk1"/>
              </a:solidFill>
              <a:latin typeface="Arial"/>
              <a:ea typeface="Arial"/>
              <a:cs typeface="Arial"/>
              <a:sym typeface="Arial"/>
            </a:endParaRPr>
          </a:p>
        </p:txBody>
      </p:sp>
      <p:sp>
        <p:nvSpPr>
          <p:cNvPr id="542" name="Google Shape;542;p25"/>
          <p:cNvSpPr txBox="1"/>
          <p:nvPr/>
        </p:nvSpPr>
        <p:spPr>
          <a:xfrm>
            <a:off x="719845" y="836339"/>
            <a:ext cx="5262665"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RoBERTa (Robustly Optimized BERT) is Pre-trained transformer model fine-tuned for sentiment analysis.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It Offers better contextual understanding and higher accuracy on social media text.</a:t>
            </a:r>
            <a:endParaRPr/>
          </a:p>
        </p:txBody>
      </p:sp>
      <p:sp>
        <p:nvSpPr>
          <p:cNvPr id="543" name="Google Shape;543;p25"/>
          <p:cNvSpPr txBox="1"/>
          <p:nvPr/>
        </p:nvSpPr>
        <p:spPr>
          <a:xfrm>
            <a:off x="4019955" y="5156021"/>
            <a:ext cx="7906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VADER</a:t>
            </a:r>
            <a:r>
              <a:rPr lang="en-US" sz="1800">
                <a:solidFill>
                  <a:schemeClr val="dk1"/>
                </a:solidFill>
                <a:latin typeface="Arial"/>
                <a:ea typeface="Arial"/>
                <a:cs typeface="Arial"/>
                <a:sym typeface="Arial"/>
              </a:rPr>
              <a:t>: Performs well on simple sentiment analysis but may struggle with nuanced text.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RoBERTa: </a:t>
            </a:r>
            <a:r>
              <a:rPr lang="en-US" sz="1800">
                <a:solidFill>
                  <a:schemeClr val="dk1"/>
                </a:solidFill>
                <a:latin typeface="Arial"/>
                <a:ea typeface="Arial"/>
                <a:cs typeface="Arial"/>
                <a:sym typeface="Arial"/>
              </a:rPr>
              <a:t>More sophisticated, with improved handling of subtle sentiment in context, but it requires more computational resources.</a:t>
            </a:r>
            <a:endParaRPr/>
          </a:p>
        </p:txBody>
      </p:sp>
      <p:pic>
        <p:nvPicPr>
          <p:cNvPr descr="Sentiment Analysis with VADER and Twitter-roBERTa | by Amanmyrat Abdullayev  | Medium" id="544" name="Google Shape;544;p25"/>
          <p:cNvPicPr preferRelativeResize="0"/>
          <p:nvPr/>
        </p:nvPicPr>
        <p:blipFill rotWithShape="1">
          <a:blip r:embed="rId3">
            <a:alphaModFix/>
          </a:blip>
          <a:srcRect b="0" l="0" r="0" t="0"/>
          <a:stretch/>
        </p:blipFill>
        <p:spPr>
          <a:xfrm>
            <a:off x="2552396" y="2248043"/>
            <a:ext cx="5745297" cy="2599583"/>
          </a:xfrm>
          <a:prstGeom prst="rect">
            <a:avLst/>
          </a:prstGeom>
          <a:noFill/>
          <a:ln>
            <a:noFill/>
          </a:ln>
        </p:spPr>
      </p:pic>
      <p:sp>
        <p:nvSpPr>
          <p:cNvPr id="545" name="Google Shape;545;p25"/>
          <p:cNvSpPr txBox="1"/>
          <p:nvPr/>
        </p:nvSpPr>
        <p:spPr>
          <a:xfrm>
            <a:off x="3683186" y="4693737"/>
            <a:ext cx="387520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Example of how VADER and RoBERTa may differ</a:t>
            </a:r>
            <a:endParaRPr/>
          </a:p>
        </p:txBody>
      </p:sp>
      <p:sp>
        <p:nvSpPr>
          <p:cNvPr id="546" name="Google Shape;546;p25"/>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547" name="Google Shape;547;p25"/>
          <p:cNvPicPr preferRelativeResize="0"/>
          <p:nvPr/>
        </p:nvPicPr>
        <p:blipFill rotWithShape="1">
          <a:blip r:embed="rId4">
            <a:alphaModFix/>
          </a:blip>
          <a:srcRect b="0" l="0" r="0" t="0"/>
          <a:stretch/>
        </p:blipFill>
        <p:spPr>
          <a:xfrm>
            <a:off x="0" y="5943600"/>
            <a:ext cx="1047750" cy="914400"/>
          </a:xfrm>
          <a:prstGeom prst="rect">
            <a:avLst/>
          </a:prstGeom>
          <a:noFill/>
          <a:ln>
            <a:noFill/>
          </a:ln>
        </p:spPr>
      </p:pic>
      <p:pic>
        <p:nvPicPr>
          <p:cNvPr id="548" name="Google Shape;548;p25"/>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6"/>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4" name="Google Shape;554;p26"/>
          <p:cNvSpPr txBox="1"/>
          <p:nvPr/>
        </p:nvSpPr>
        <p:spPr>
          <a:xfrm>
            <a:off x="450715" y="127191"/>
            <a:ext cx="3463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Implementing RoBERTa </a:t>
            </a:r>
            <a:endParaRPr/>
          </a:p>
        </p:txBody>
      </p:sp>
      <p:sp>
        <p:nvSpPr>
          <p:cNvPr id="555" name="Google Shape;555;p26"/>
          <p:cNvSpPr txBox="1"/>
          <p:nvPr/>
        </p:nvSpPr>
        <p:spPr>
          <a:xfrm>
            <a:off x="864139" y="527301"/>
            <a:ext cx="6099243" cy="209288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Model Used: </a:t>
            </a:r>
            <a:r>
              <a:rPr lang="en-US" sz="1600">
                <a:solidFill>
                  <a:schemeClr val="dk1"/>
                </a:solidFill>
                <a:highlight>
                  <a:srgbClr val="C0C0C0"/>
                </a:highlight>
                <a:latin typeface="Arial"/>
                <a:ea typeface="Arial"/>
                <a:cs typeface="Arial"/>
                <a:sym typeface="Arial"/>
              </a:rPr>
              <a:t>cardiffnlp/twitter-roberta-base-sentiment</a:t>
            </a:r>
            <a:r>
              <a:rPr lang="en-US" sz="1600">
                <a:solidFill>
                  <a:schemeClr val="dk1"/>
                </a:solidFill>
                <a:latin typeface="Arial"/>
                <a:ea typeface="Arial"/>
                <a:cs typeface="Arial"/>
                <a:sym typeface="Arial"/>
              </a:rPr>
              <a:t>, a pre-trained RoBERTa model fine-tuned on Twitter sentiment data.</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RoBERTa outputs scores for </a:t>
            </a:r>
            <a:r>
              <a:rPr b="1" lang="en-US" sz="1600">
                <a:solidFill>
                  <a:schemeClr val="dk1"/>
                </a:solidFill>
                <a:latin typeface="Arial"/>
                <a:ea typeface="Arial"/>
                <a:cs typeface="Arial"/>
                <a:sym typeface="Arial"/>
              </a:rPr>
              <a:t>positive</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neutral</a:t>
            </a:r>
            <a:r>
              <a:rPr lang="en-US" sz="1600">
                <a:solidFill>
                  <a:schemeClr val="dk1"/>
                </a:solidFill>
                <a:latin typeface="Arial"/>
                <a:ea typeface="Arial"/>
                <a:cs typeface="Arial"/>
                <a:sym typeface="Arial"/>
              </a:rPr>
              <a:t>, and </a:t>
            </a:r>
            <a:r>
              <a:rPr b="1" lang="en-US" sz="1600">
                <a:solidFill>
                  <a:schemeClr val="dk1"/>
                </a:solidFill>
                <a:latin typeface="Arial"/>
                <a:ea typeface="Arial"/>
                <a:cs typeface="Arial"/>
                <a:sym typeface="Arial"/>
              </a:rPr>
              <a:t>negative</a:t>
            </a:r>
            <a:r>
              <a:rPr lang="en-US" sz="1600">
                <a:solidFill>
                  <a:schemeClr val="dk1"/>
                </a:solidFill>
                <a:latin typeface="Arial"/>
                <a:ea typeface="Arial"/>
                <a:cs typeface="Arial"/>
                <a:sym typeface="Arial"/>
              </a:rPr>
              <a:t> sentiments.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For each review, RoBERTa and VADER scores are calculated, and the results are merged into a single dataset.</a:t>
            </a:r>
            <a:endParaRPr/>
          </a:p>
          <a:p>
            <a:pPr indent="0" lvl="0" marL="0" marR="0" rtl="0" algn="l">
              <a:spcBef>
                <a:spcPts val="0"/>
              </a:spcBef>
              <a:spcAft>
                <a:spcPts val="0"/>
              </a:spcAft>
              <a:buNone/>
            </a:pPr>
            <a:r>
              <a:rPr b="1" lang="en-US" sz="1800" u="sng">
                <a:solidFill>
                  <a:schemeClr val="dk1"/>
                </a:solidFill>
                <a:latin typeface="Arial"/>
                <a:ea typeface="Arial"/>
                <a:cs typeface="Arial"/>
                <a:sym typeface="Arial"/>
              </a:rPr>
              <a:t>Result: </a:t>
            </a:r>
            <a:r>
              <a:rPr lang="en-US" sz="1600">
                <a:solidFill>
                  <a:schemeClr val="dk1"/>
                </a:solidFill>
                <a:latin typeface="Arial"/>
                <a:ea typeface="Arial"/>
                <a:cs typeface="Arial"/>
                <a:sym typeface="Arial"/>
              </a:rPr>
              <a:t>A dataframe (results_df) is created that combines VADER and RoBERTa sentiment scores with the original review data.</a:t>
            </a:r>
            <a:endParaRPr/>
          </a:p>
        </p:txBody>
      </p:sp>
      <p:graphicFrame>
        <p:nvGraphicFramePr>
          <p:cNvPr id="556" name="Google Shape;556;p26"/>
          <p:cNvGraphicFramePr/>
          <p:nvPr/>
        </p:nvGraphicFramePr>
        <p:xfrm>
          <a:off x="1472305" y="2620182"/>
          <a:ext cx="3000000" cy="3000000"/>
        </p:xfrm>
        <a:graphic>
          <a:graphicData uri="http://schemas.openxmlformats.org/drawingml/2006/table">
            <a:tbl>
              <a:tblPr bandRow="1" firstRow="1">
                <a:noFill/>
                <a:tableStyleId>{59F17466-C528-4658-903D-F944C1B33B9A}</a:tableStyleId>
              </a:tblPr>
              <a:tblGrid>
                <a:gridCol w="4064000"/>
                <a:gridCol w="4064000"/>
              </a:tblGrid>
              <a:tr h="370850">
                <a:tc>
                  <a:txBody>
                    <a:bodyPr/>
                    <a:lstStyle/>
                    <a:p>
                      <a:pPr indent="0" lvl="0" marL="0" marR="0" rtl="0" algn="ctr">
                        <a:spcBef>
                          <a:spcPts val="0"/>
                        </a:spcBef>
                        <a:spcAft>
                          <a:spcPts val="0"/>
                        </a:spcAft>
                        <a:buNone/>
                      </a:pPr>
                      <a:r>
                        <a:rPr lang="en-US" sz="1800"/>
                        <a:t>VADER</a:t>
                      </a:r>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RoBERTa</a:t>
                      </a:r>
                      <a:endParaRPr sz="1800"/>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Uses the compound score to classify reviews as </a:t>
                      </a:r>
                      <a:r>
                        <a:rPr b="1" lang="en-US" sz="1800"/>
                        <a:t>positive</a:t>
                      </a:r>
                      <a:r>
                        <a:rPr lang="en-US" sz="1800"/>
                        <a:t>, </a:t>
                      </a:r>
                      <a:r>
                        <a:rPr b="1" lang="en-US" sz="1800"/>
                        <a:t>neutral</a:t>
                      </a:r>
                      <a:r>
                        <a:rPr lang="en-US" sz="1800"/>
                        <a:t>, or </a:t>
                      </a:r>
                      <a:r>
                        <a:rPr b="1" lang="en-US" sz="1800"/>
                        <a:t>negative</a:t>
                      </a:r>
                      <a:r>
                        <a:rPr lang="en-US" sz="1800"/>
                        <a:t>.</a:t>
                      </a:r>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Compares the probabilities of positive, neutral, and negative sentiment to predict the label.</a:t>
                      </a:r>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descr="A screenshot of a computer&#10;&#10;Description automatically generated" id="557" name="Google Shape;557;p26"/>
          <p:cNvPicPr preferRelativeResize="0"/>
          <p:nvPr/>
        </p:nvPicPr>
        <p:blipFill rotWithShape="1">
          <a:blip r:embed="rId3">
            <a:alphaModFix/>
          </a:blip>
          <a:srcRect b="0" l="0" r="0" t="0"/>
          <a:stretch/>
        </p:blipFill>
        <p:spPr>
          <a:xfrm>
            <a:off x="5843674" y="5144331"/>
            <a:ext cx="3406435" cy="1394581"/>
          </a:xfrm>
          <a:prstGeom prst="rect">
            <a:avLst/>
          </a:prstGeom>
          <a:noFill/>
          <a:ln>
            <a:noFill/>
          </a:ln>
        </p:spPr>
      </p:pic>
      <p:pic>
        <p:nvPicPr>
          <p:cNvPr descr="A screenshot of a computer&#10;&#10;Description automatically generated" id="558" name="Google Shape;558;p26"/>
          <p:cNvPicPr preferRelativeResize="0"/>
          <p:nvPr/>
        </p:nvPicPr>
        <p:blipFill rotWithShape="1">
          <a:blip r:embed="rId4">
            <a:alphaModFix/>
          </a:blip>
          <a:srcRect b="0" l="0" r="0" t="0"/>
          <a:stretch/>
        </p:blipFill>
        <p:spPr>
          <a:xfrm>
            <a:off x="2075234" y="5139012"/>
            <a:ext cx="3391194" cy="1364098"/>
          </a:xfrm>
          <a:prstGeom prst="rect">
            <a:avLst/>
          </a:prstGeom>
          <a:noFill/>
          <a:ln>
            <a:noFill/>
          </a:ln>
        </p:spPr>
      </p:pic>
      <p:sp>
        <p:nvSpPr>
          <p:cNvPr id="559" name="Google Shape;559;p26"/>
          <p:cNvSpPr txBox="1"/>
          <p:nvPr/>
        </p:nvSpPr>
        <p:spPr>
          <a:xfrm>
            <a:off x="616085" y="4015168"/>
            <a:ext cx="7788612"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Pivot Table: Shows how many reviews are classified into each sentiment category</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This comparison helps to see how well the models align with human ratings.</a:t>
            </a:r>
            <a:endParaRPr/>
          </a:p>
        </p:txBody>
      </p:sp>
      <p:sp>
        <p:nvSpPr>
          <p:cNvPr id="560" name="Google Shape;560;p26"/>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561" name="Google Shape;561;p26"/>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pic>
        <p:nvPicPr>
          <p:cNvPr id="562" name="Google Shape;562;p26"/>
          <p:cNvPicPr preferRelativeResize="0"/>
          <p:nvPr/>
        </p:nvPicPr>
        <p:blipFill rotWithShape="1">
          <a:blip r:embed="rId6">
            <a:alphaModFix/>
          </a:blip>
          <a:srcRect b="0" l="0" r="0" t="0"/>
          <a:stretch/>
        </p:blipFill>
        <p:spPr>
          <a:xfrm>
            <a:off x="0" y="5943600"/>
            <a:ext cx="1047750"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27"/>
          <p:cNvPicPr preferRelativeResize="0"/>
          <p:nvPr/>
        </p:nvPicPr>
        <p:blipFill rotWithShape="1">
          <a:blip r:embed="rId3">
            <a:alphaModFix/>
          </a:blip>
          <a:srcRect b="0" l="0" r="0" t="0"/>
          <a:stretch/>
        </p:blipFill>
        <p:spPr>
          <a:xfrm>
            <a:off x="511209" y="1181208"/>
            <a:ext cx="11169582" cy="5542518"/>
          </a:xfrm>
          <a:prstGeom prst="rect">
            <a:avLst/>
          </a:prstGeom>
          <a:noFill/>
          <a:ln>
            <a:noFill/>
          </a:ln>
        </p:spPr>
      </p:pic>
      <p:sp>
        <p:nvSpPr>
          <p:cNvPr id="568" name="Google Shape;568;p27"/>
          <p:cNvSpPr txBox="1"/>
          <p:nvPr/>
        </p:nvSpPr>
        <p:spPr>
          <a:xfrm>
            <a:off x="511209" y="134274"/>
            <a:ext cx="873006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Overall Performance</a:t>
            </a:r>
            <a:r>
              <a:rPr lang="en-US" sz="1800">
                <a:solidFill>
                  <a:schemeClr val="dk1"/>
                </a:solidFill>
                <a:latin typeface="Arial"/>
                <a:ea typeface="Arial"/>
                <a:cs typeface="Arial"/>
                <a:sym typeface="Arial"/>
              </a:rPr>
              <a:t>: The analysis shows that RoBERTa provides more accurate predictions when dealing with nuanced language, while VADER is faster and works well for straightforward sentiment analysis.</a:t>
            </a:r>
            <a:endParaRPr/>
          </a:p>
        </p:txBody>
      </p:sp>
      <p:pic>
        <p:nvPicPr>
          <p:cNvPr id="569" name="Google Shape;569;p27"/>
          <p:cNvPicPr preferRelativeResize="0"/>
          <p:nvPr/>
        </p:nvPicPr>
        <p:blipFill rotWithShape="1">
          <a:blip r:embed="rId4">
            <a:alphaModFix/>
          </a:blip>
          <a:srcRect b="0" l="0" r="0" t="0"/>
          <a:stretch/>
        </p:blipFill>
        <p:spPr>
          <a:xfrm>
            <a:off x="10010775" y="0"/>
            <a:ext cx="2181225" cy="95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8"/>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5" name="Google Shape;575;p28"/>
          <p:cNvSpPr txBox="1"/>
          <p:nvPr/>
        </p:nvSpPr>
        <p:spPr>
          <a:xfrm>
            <a:off x="178179" y="190027"/>
            <a:ext cx="1796536" cy="3136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plot helps reveal correlations and differences in how VADER and RoBERTa interpret sentiment within the same reviews.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6" name="Google Shape;576;p28"/>
          <p:cNvPicPr preferRelativeResize="0"/>
          <p:nvPr/>
        </p:nvPicPr>
        <p:blipFill rotWithShape="1">
          <a:blip r:embed="rId3">
            <a:alphaModFix/>
          </a:blip>
          <a:srcRect b="0" l="0" r="0" t="0"/>
          <a:stretch/>
        </p:blipFill>
        <p:spPr>
          <a:xfrm>
            <a:off x="2233765" y="190027"/>
            <a:ext cx="8437478" cy="6293327"/>
          </a:xfrm>
          <a:prstGeom prst="rect">
            <a:avLst/>
          </a:prstGeom>
          <a:noFill/>
          <a:ln>
            <a:noFill/>
          </a:ln>
        </p:spPr>
      </p:pic>
      <p:sp>
        <p:nvSpPr>
          <p:cNvPr id="577" name="Google Shape;577;p28"/>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578" name="Google Shape;578;p28"/>
          <p:cNvPicPr preferRelativeResize="0"/>
          <p:nvPr/>
        </p:nvPicPr>
        <p:blipFill rotWithShape="1">
          <a:blip r:embed="rId4">
            <a:alphaModFix/>
          </a:blip>
          <a:srcRect b="0" l="0" r="0" t="0"/>
          <a:stretch/>
        </p:blipFill>
        <p:spPr>
          <a:xfrm>
            <a:off x="0" y="5943600"/>
            <a:ext cx="104775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9"/>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84" name="Google Shape;584;p29"/>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29"/>
          <p:cNvSpPr txBox="1"/>
          <p:nvPr/>
        </p:nvSpPr>
        <p:spPr>
          <a:xfrm>
            <a:off x="375616" y="257941"/>
            <a:ext cx="13461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BERT</a:t>
            </a:r>
            <a:endParaRPr b="1" sz="1800">
              <a:solidFill>
                <a:schemeClr val="dk1"/>
              </a:solidFill>
              <a:latin typeface="Arial"/>
              <a:ea typeface="Arial"/>
              <a:cs typeface="Arial"/>
              <a:sym typeface="Arial"/>
            </a:endParaRPr>
          </a:p>
        </p:txBody>
      </p:sp>
      <p:sp>
        <p:nvSpPr>
          <p:cNvPr id="586" name="Google Shape;586;p29"/>
          <p:cNvSpPr txBox="1"/>
          <p:nvPr/>
        </p:nvSpPr>
        <p:spPr>
          <a:xfrm>
            <a:off x="385343" y="719606"/>
            <a:ext cx="60943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Deep learning transformer model for sequence classification.</a:t>
            </a:r>
            <a:endParaRPr/>
          </a:p>
        </p:txBody>
      </p:sp>
      <p:sp>
        <p:nvSpPr>
          <p:cNvPr id="587" name="Google Shape;587;p29"/>
          <p:cNvSpPr txBox="1"/>
          <p:nvPr/>
        </p:nvSpPr>
        <p:spPr>
          <a:xfrm>
            <a:off x="693094" y="2967335"/>
            <a:ext cx="609437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Model Used: </a:t>
            </a:r>
            <a:r>
              <a:rPr lang="en-US" sz="1800">
                <a:solidFill>
                  <a:schemeClr val="dk1"/>
                </a:solidFill>
                <a:highlight>
                  <a:srgbClr val="C0C0C0"/>
                </a:highlight>
                <a:latin typeface="Arial"/>
                <a:ea typeface="Arial"/>
                <a:cs typeface="Arial"/>
                <a:sym typeface="Arial"/>
              </a:rPr>
              <a:t>bert-base-uncased</a:t>
            </a:r>
            <a:r>
              <a:rPr lang="en-US" sz="1800">
                <a:solidFill>
                  <a:schemeClr val="dk1"/>
                </a:solidFill>
                <a:latin typeface="Arial"/>
                <a:ea typeface="Arial"/>
                <a:cs typeface="Arial"/>
                <a:sym typeface="Arial"/>
              </a:rPr>
              <a:t>, a pre-trained BERT model fine-tuned for sequence classification.</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588" name="Google Shape;588;p29"/>
          <p:cNvSpPr txBox="1"/>
          <p:nvPr/>
        </p:nvSpPr>
        <p:spPr>
          <a:xfrm>
            <a:off x="868193" y="1381805"/>
            <a:ext cx="609437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BERT's Key Features</a:t>
            </a:r>
            <a:r>
              <a:rPr lang="en-US" sz="1800">
                <a:solidFill>
                  <a:schemeClr val="dk1"/>
                </a:solidFill>
                <a:latin typeface="Arial"/>
                <a:ea typeface="Arial"/>
                <a:cs typeface="Arial"/>
                <a:sym typeface="Arial"/>
              </a:rPr>
              <a: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Trained on large corpora for understanding context.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Can distinguish fine nuances in text (e.g., sarcasm, irony).</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Supports multi-class classification (Positive, Neutral, Negative).</a:t>
            </a:r>
            <a:endParaRPr/>
          </a:p>
        </p:txBody>
      </p:sp>
      <p:pic>
        <p:nvPicPr>
          <p:cNvPr descr="BERT Explained: State-of-the-art language model for NLP" id="589" name="Google Shape;589;p29"/>
          <p:cNvPicPr preferRelativeResize="0"/>
          <p:nvPr/>
        </p:nvPicPr>
        <p:blipFill rotWithShape="1">
          <a:blip r:embed="rId3">
            <a:alphaModFix/>
          </a:blip>
          <a:srcRect b="0" l="0" r="0" t="0"/>
          <a:stretch/>
        </p:blipFill>
        <p:spPr>
          <a:xfrm>
            <a:off x="4063302" y="3890665"/>
            <a:ext cx="4832838" cy="2529185"/>
          </a:xfrm>
          <a:prstGeom prst="rect">
            <a:avLst/>
          </a:prstGeom>
          <a:noFill/>
          <a:ln>
            <a:noFill/>
          </a:ln>
        </p:spPr>
      </p:pic>
      <p:pic>
        <p:nvPicPr>
          <p:cNvPr id="590" name="Google Shape;590;p29"/>
          <p:cNvPicPr preferRelativeResize="0"/>
          <p:nvPr/>
        </p:nvPicPr>
        <p:blipFill rotWithShape="1">
          <a:blip r:embed="rId4">
            <a:alphaModFix/>
          </a:blip>
          <a:srcRect b="0" l="0" r="0" t="0"/>
          <a:stretch/>
        </p:blipFill>
        <p:spPr>
          <a:xfrm>
            <a:off x="0" y="5899150"/>
            <a:ext cx="1047750" cy="914400"/>
          </a:xfrm>
          <a:prstGeom prst="rect">
            <a:avLst/>
          </a:prstGeom>
          <a:noFill/>
          <a:ln>
            <a:noFill/>
          </a:ln>
        </p:spPr>
      </p:pic>
      <p:pic>
        <p:nvPicPr>
          <p:cNvPr id="591" name="Google Shape;591;p29"/>
          <p:cNvPicPr preferRelativeResize="0"/>
          <p:nvPr/>
        </p:nvPicPr>
        <p:blipFill rotWithShape="1">
          <a:blip r:embed="rId5">
            <a:alphaModFix/>
          </a:blip>
          <a:srcRect b="0" l="0" r="0" t="0"/>
          <a:stretch/>
        </p:blipFill>
        <p:spPr>
          <a:xfrm>
            <a:off x="10010775" y="12523"/>
            <a:ext cx="2181225"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
          <p:cNvSpPr txBox="1"/>
          <p:nvPr>
            <p:ph type="title"/>
          </p:nvPr>
        </p:nvSpPr>
        <p:spPr>
          <a:xfrm>
            <a:off x="375325" y="490377"/>
            <a:ext cx="2328964" cy="57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b="1" lang="en-US">
                <a:latin typeface="Arial"/>
                <a:ea typeface="Arial"/>
                <a:cs typeface="Arial"/>
                <a:sym typeface="Arial"/>
              </a:rPr>
              <a:t>OVERVIEW</a:t>
            </a:r>
            <a:br>
              <a:rPr lang="en-US"/>
            </a:br>
            <a:endParaRPr/>
          </a:p>
        </p:txBody>
      </p:sp>
      <p:sp>
        <p:nvSpPr>
          <p:cNvPr id="294" name="Google Shape;294;p3"/>
          <p:cNvSpPr txBox="1"/>
          <p:nvPr>
            <p:ph idx="1" type="body"/>
          </p:nvPr>
        </p:nvSpPr>
        <p:spPr>
          <a:xfrm>
            <a:off x="7428999" y="3206708"/>
            <a:ext cx="4215009" cy="3149641"/>
          </a:xfrm>
          <a:prstGeom prst="rect">
            <a:avLst/>
          </a:prstGeom>
          <a:noFill/>
          <a:ln>
            <a:noFill/>
          </a:ln>
        </p:spPr>
        <p:txBody>
          <a:bodyPr anchorCtr="0" anchor="b" bIns="45700" lIns="91425" spcFirstLastPara="1" rIns="91425" wrap="square" tIns="45700">
            <a:noAutofit/>
          </a:bodyPr>
          <a:lstStyle/>
          <a:p>
            <a:pPr indent="-342900" lvl="0" marL="342900" rtl="0" algn="l">
              <a:lnSpc>
                <a:spcPct val="90000"/>
              </a:lnSpc>
              <a:spcBef>
                <a:spcPts val="0"/>
              </a:spcBef>
              <a:spcAft>
                <a:spcPts val="0"/>
              </a:spcAft>
              <a:buClr>
                <a:srgbClr val="3F3F3F"/>
              </a:buClr>
              <a:buSzPts val="2000"/>
              <a:buFont typeface="Courier New"/>
              <a:buChar char="o"/>
            </a:pPr>
            <a:r>
              <a:rPr lang="en-US"/>
              <a:t>Python (Pandas, SpaCy) for EDA and preprocessing.</a:t>
            </a:r>
            <a:endParaRPr/>
          </a:p>
          <a:p>
            <a:pPr indent="-342900" lvl="0" marL="342900" rtl="0" algn="l">
              <a:lnSpc>
                <a:spcPct val="90000"/>
              </a:lnSpc>
              <a:spcBef>
                <a:spcPts val="1000"/>
              </a:spcBef>
              <a:spcAft>
                <a:spcPts val="0"/>
              </a:spcAft>
              <a:buClr>
                <a:srgbClr val="3F3F3F"/>
              </a:buClr>
              <a:buSzPts val="2000"/>
              <a:buFont typeface="Courier New"/>
              <a:buChar char="o"/>
            </a:pPr>
            <a:r>
              <a:rPr lang="en-US"/>
              <a:t>Machine Learning (Naive bayes, SVM and Random Forest).</a:t>
            </a:r>
            <a:endParaRPr/>
          </a:p>
          <a:p>
            <a:pPr indent="-342900" lvl="0" marL="342900" rtl="0" algn="l">
              <a:lnSpc>
                <a:spcPct val="90000"/>
              </a:lnSpc>
              <a:spcBef>
                <a:spcPts val="1000"/>
              </a:spcBef>
              <a:spcAft>
                <a:spcPts val="0"/>
              </a:spcAft>
              <a:buClr>
                <a:srgbClr val="3F3F3F"/>
              </a:buClr>
              <a:buSzPts val="2000"/>
              <a:buFont typeface="Courier New"/>
              <a:buChar char="o"/>
            </a:pPr>
            <a:r>
              <a:rPr lang="en-US"/>
              <a:t>NLP (VADER, RoBERTa and BERT)</a:t>
            </a:r>
            <a:endParaRPr/>
          </a:p>
          <a:p>
            <a:pPr indent="-342900" lvl="0" marL="342900" rtl="0" algn="l">
              <a:lnSpc>
                <a:spcPct val="90000"/>
              </a:lnSpc>
              <a:spcBef>
                <a:spcPts val="1000"/>
              </a:spcBef>
              <a:spcAft>
                <a:spcPts val="0"/>
              </a:spcAft>
              <a:buClr>
                <a:srgbClr val="3F3F3F"/>
              </a:buClr>
              <a:buSzPts val="2000"/>
              <a:buFont typeface="Courier New"/>
              <a:buChar char="o"/>
            </a:pPr>
            <a:r>
              <a:rPr lang="en-US"/>
              <a:t>Azure AI for deployment and scaling.</a:t>
            </a:r>
            <a:endParaRPr/>
          </a:p>
        </p:txBody>
      </p:sp>
      <p:pic>
        <p:nvPicPr>
          <p:cNvPr descr="A diagram of a model&#10;&#10;Description automatically generated" id="295" name="Google Shape;295;p3"/>
          <p:cNvPicPr preferRelativeResize="0"/>
          <p:nvPr/>
        </p:nvPicPr>
        <p:blipFill rotWithShape="1">
          <a:blip r:embed="rId3">
            <a:alphaModFix/>
          </a:blip>
          <a:srcRect b="0" l="0" r="0" t="0"/>
          <a:stretch/>
        </p:blipFill>
        <p:spPr>
          <a:xfrm>
            <a:off x="375325" y="3428999"/>
            <a:ext cx="6190845" cy="2413664"/>
          </a:xfrm>
          <a:prstGeom prst="rect">
            <a:avLst/>
          </a:prstGeom>
          <a:noFill/>
          <a:ln>
            <a:noFill/>
          </a:ln>
        </p:spPr>
      </p:pic>
      <p:sp>
        <p:nvSpPr>
          <p:cNvPr id="296" name="Google Shape;296;p3"/>
          <p:cNvSpPr txBox="1"/>
          <p:nvPr>
            <p:ph idx="3" type="body"/>
          </p:nvPr>
        </p:nvSpPr>
        <p:spPr>
          <a:xfrm>
            <a:off x="7133197" y="2660446"/>
            <a:ext cx="3776636" cy="46950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2000"/>
              <a:buNone/>
            </a:pPr>
            <a:r>
              <a:rPr b="1" i="1" lang="en-US" u="sng"/>
              <a:t>Key technologies:</a:t>
            </a:r>
            <a:endParaRPr/>
          </a:p>
        </p:txBody>
      </p:sp>
      <p:sp>
        <p:nvSpPr>
          <p:cNvPr id="297" name="Google Shape;297;p3"/>
          <p:cNvSpPr txBox="1"/>
          <p:nvPr>
            <p:ph idx="4" type="body"/>
          </p:nvPr>
        </p:nvSpPr>
        <p:spPr>
          <a:xfrm>
            <a:off x="237986" y="1047204"/>
            <a:ext cx="4061640" cy="2381795"/>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3F3F3F"/>
              </a:buClr>
              <a:buSzPts val="1400"/>
              <a:buFont typeface="Noto Sans Symbols"/>
              <a:buChar char="⮚"/>
            </a:pPr>
            <a:r>
              <a:rPr lang="en-US"/>
              <a:t>Intel Review Analyzer is a powerful tool designed to help businesses understand customer sentiments through automated analysis of reviews. </a:t>
            </a:r>
            <a:endParaRPr/>
          </a:p>
          <a:p>
            <a:pPr indent="-285750" lvl="0" marL="285750" rtl="0" algn="l">
              <a:lnSpc>
                <a:spcPct val="90000"/>
              </a:lnSpc>
              <a:spcBef>
                <a:spcPts val="1000"/>
              </a:spcBef>
              <a:spcAft>
                <a:spcPts val="0"/>
              </a:spcAft>
              <a:buClr>
                <a:srgbClr val="3F3F3F"/>
              </a:buClr>
              <a:buSzPts val="1400"/>
              <a:buFont typeface="Noto Sans Symbols"/>
              <a:buChar char="⮚"/>
            </a:pPr>
            <a:r>
              <a:rPr lang="en-US"/>
              <a:t>This project leverages state-of-the-art NLP techniques to classify reviews, highlight key sentiments, generate word clouds, and visualize trends over time. It works for both amazon and flipkart.</a:t>
            </a:r>
            <a:endParaRPr/>
          </a:p>
        </p:txBody>
      </p:sp>
      <p:sp>
        <p:nvSpPr>
          <p:cNvPr id="298" name="Google Shape;29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300" name="Google Shape;300;p3"/>
          <p:cNvPicPr preferRelativeResize="0"/>
          <p:nvPr/>
        </p:nvPicPr>
        <p:blipFill rotWithShape="1">
          <a:blip r:embed="rId4">
            <a:alphaModFix/>
          </a:blip>
          <a:srcRect b="0" l="0" r="0" t="0"/>
          <a:stretch/>
        </p:blipFill>
        <p:spPr>
          <a:xfrm>
            <a:off x="9982200" y="14127"/>
            <a:ext cx="2181225" cy="952500"/>
          </a:xfrm>
          <a:prstGeom prst="rect">
            <a:avLst/>
          </a:prstGeom>
          <a:noFill/>
          <a:ln>
            <a:noFill/>
          </a:ln>
        </p:spPr>
      </p:pic>
      <p:pic>
        <p:nvPicPr>
          <p:cNvPr id="301" name="Google Shape;301;p3"/>
          <p:cNvPicPr preferRelativeResize="0"/>
          <p:nvPr/>
        </p:nvPicPr>
        <p:blipFill rotWithShape="1">
          <a:blip r:embed="rId5">
            <a:alphaModFix/>
          </a:blip>
          <a:srcRect b="0" l="0" r="0" t="0"/>
          <a:stretch/>
        </p:blipFill>
        <p:spPr>
          <a:xfrm>
            <a:off x="24117" y="5910423"/>
            <a:ext cx="1047750" cy="91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0"/>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7" name="Google Shape;597;p30"/>
          <p:cNvSpPr txBox="1"/>
          <p:nvPr/>
        </p:nvSpPr>
        <p:spPr>
          <a:xfrm>
            <a:off x="600357" y="435832"/>
            <a:ext cx="787697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Dataset Preparation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Rating Categorization: Star ratings are mapped into three sentiment categories—Positive (4-5), Neutral (3), and Negative (1-2).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Label Encoding: The sentiment labels (Positive, Neutral, Negative) are converted into numerical format using label encoding for model training.</a:t>
            </a:r>
            <a:endParaRPr/>
          </a:p>
        </p:txBody>
      </p:sp>
      <p:pic>
        <p:nvPicPr>
          <p:cNvPr descr="A screenshot of a computer&#10;&#10;Description automatically generated" id="598" name="Google Shape;598;p30"/>
          <p:cNvPicPr preferRelativeResize="0"/>
          <p:nvPr/>
        </p:nvPicPr>
        <p:blipFill rotWithShape="1">
          <a:blip r:embed="rId3">
            <a:alphaModFix/>
          </a:blip>
          <a:srcRect b="0" l="0" r="0" t="0"/>
          <a:stretch/>
        </p:blipFill>
        <p:spPr>
          <a:xfrm>
            <a:off x="1145280" y="2253623"/>
            <a:ext cx="3543458" cy="1802812"/>
          </a:xfrm>
          <a:prstGeom prst="rect">
            <a:avLst/>
          </a:prstGeom>
          <a:noFill/>
          <a:ln>
            <a:noFill/>
          </a:ln>
        </p:spPr>
      </p:pic>
      <p:sp>
        <p:nvSpPr>
          <p:cNvPr id="599" name="Google Shape;599;p30"/>
          <p:cNvSpPr txBox="1"/>
          <p:nvPr/>
        </p:nvSpPr>
        <p:spPr>
          <a:xfrm>
            <a:off x="600357" y="4304566"/>
            <a:ext cx="617982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Custom Dataset Class: A PyTorch Dataset is created to handle tokenization and label encoding for each review.</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BERT tokenizer processes each review, ensuring the input fits within BERT’s required format (token IDs, attention masks).</a:t>
            </a:r>
            <a:endParaRPr/>
          </a:p>
        </p:txBody>
      </p:sp>
      <p:pic>
        <p:nvPicPr>
          <p:cNvPr descr="A computer screen with text&#10;&#10;Description automatically generated" id="600" name="Google Shape;600;p30"/>
          <p:cNvPicPr preferRelativeResize="0"/>
          <p:nvPr/>
        </p:nvPicPr>
        <p:blipFill rotWithShape="1">
          <a:blip r:embed="rId4">
            <a:alphaModFix/>
          </a:blip>
          <a:srcRect b="0" l="0" r="0" t="0"/>
          <a:stretch/>
        </p:blipFill>
        <p:spPr>
          <a:xfrm>
            <a:off x="6908840" y="4723162"/>
            <a:ext cx="4535714" cy="841059"/>
          </a:xfrm>
          <a:prstGeom prst="rect">
            <a:avLst/>
          </a:prstGeom>
          <a:noFill/>
          <a:ln>
            <a:noFill/>
          </a:ln>
        </p:spPr>
      </p:pic>
      <p:sp>
        <p:nvSpPr>
          <p:cNvPr id="601" name="Google Shape;601;p30"/>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02" name="Google Shape;602;p30"/>
          <p:cNvPicPr preferRelativeResize="0"/>
          <p:nvPr/>
        </p:nvPicPr>
        <p:blipFill rotWithShape="1">
          <a:blip r:embed="rId5">
            <a:alphaModFix/>
          </a:blip>
          <a:srcRect b="0" l="0" r="0" t="0"/>
          <a:stretch/>
        </p:blipFill>
        <p:spPr>
          <a:xfrm>
            <a:off x="0" y="5899150"/>
            <a:ext cx="1047750" cy="914400"/>
          </a:xfrm>
          <a:prstGeom prst="rect">
            <a:avLst/>
          </a:prstGeom>
          <a:noFill/>
          <a:ln>
            <a:noFill/>
          </a:ln>
        </p:spPr>
      </p:pic>
      <p:pic>
        <p:nvPicPr>
          <p:cNvPr id="603" name="Google Shape;603;p30"/>
          <p:cNvPicPr preferRelativeResize="0"/>
          <p:nvPr/>
        </p:nvPicPr>
        <p:blipFill rotWithShape="1">
          <a:blip r:embed="rId6">
            <a:alphaModFix/>
          </a:blip>
          <a:srcRect b="0" l="0" r="0" t="0"/>
          <a:stretch/>
        </p:blipFill>
        <p:spPr>
          <a:xfrm>
            <a:off x="10010775" y="-40418"/>
            <a:ext cx="2181225" cy="95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1"/>
          <p:cNvSpPr txBox="1"/>
          <p:nvPr/>
        </p:nvSpPr>
        <p:spPr>
          <a:xfrm>
            <a:off x="838200" y="365126"/>
            <a:ext cx="7012021" cy="763284"/>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spcBef>
                <a:spcPts val="0"/>
              </a:spcBef>
              <a:spcAft>
                <a:spcPts val="0"/>
              </a:spcAft>
              <a:buNone/>
            </a:pPr>
            <a:r>
              <a:rPr b="1" lang="en-US" sz="3600" cap="none">
                <a:solidFill>
                  <a:srgbClr val="3F3F3F"/>
                </a:solidFill>
                <a:latin typeface="Arial"/>
                <a:ea typeface="Arial"/>
                <a:cs typeface="Arial"/>
                <a:sym typeface="Arial"/>
              </a:rPr>
              <a:t>BERT MODEL AND TRAINING CONFIGURATION</a:t>
            </a:r>
            <a:endParaRPr/>
          </a:p>
        </p:txBody>
      </p:sp>
      <p:sp>
        <p:nvSpPr>
          <p:cNvPr id="609" name="Google Shape;609;p31"/>
          <p:cNvSpPr txBox="1"/>
          <p:nvPr/>
        </p:nvSpPr>
        <p:spPr>
          <a:xfrm>
            <a:off x="1412421" y="1128410"/>
            <a:ext cx="5067300" cy="435254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2400">
                <a:solidFill>
                  <a:srgbClr val="3F3F3F"/>
                </a:solidFill>
                <a:latin typeface="Arial"/>
                <a:ea typeface="Arial"/>
                <a:cs typeface="Arial"/>
                <a:sym typeface="Arial"/>
              </a:rPr>
              <a:t>Model Used: </a:t>
            </a:r>
            <a:r>
              <a:rPr lang="en-US" sz="2400">
                <a:solidFill>
                  <a:srgbClr val="3F3F3F"/>
                </a:solidFill>
                <a:highlight>
                  <a:srgbClr val="C0C0C0"/>
                </a:highlight>
                <a:latin typeface="Arial"/>
                <a:ea typeface="Arial"/>
                <a:cs typeface="Arial"/>
                <a:sym typeface="Arial"/>
              </a:rPr>
              <a:t>BertForSequenceClassification</a:t>
            </a:r>
            <a:r>
              <a:rPr lang="en-US" sz="2400">
                <a:solidFill>
                  <a:srgbClr val="3F3F3F"/>
                </a:solidFill>
                <a:latin typeface="Arial"/>
                <a:ea typeface="Arial"/>
                <a:cs typeface="Arial"/>
                <a:sym typeface="Arial"/>
              </a:rPr>
              <a:t>, which is fine-tuned for sentiment analysis with 3 output labels (Positive, Neutral, Negative).</a:t>
            </a:r>
            <a:endParaRPr/>
          </a:p>
          <a:p>
            <a:pPr indent="0" lvl="0" marL="0" marR="0" rtl="0" algn="l">
              <a:lnSpc>
                <a:spcPct val="90000"/>
              </a:lnSpc>
              <a:spcBef>
                <a:spcPts val="600"/>
              </a:spcBef>
              <a:spcAft>
                <a:spcPts val="0"/>
              </a:spcAft>
              <a:buNone/>
            </a:pPr>
            <a:r>
              <a:t/>
            </a:r>
            <a:endParaRPr sz="2400">
              <a:solidFill>
                <a:srgbClr val="3F3F3F"/>
              </a:solidFill>
              <a:latin typeface="Arial"/>
              <a:ea typeface="Arial"/>
              <a:cs typeface="Arial"/>
              <a:sym typeface="Arial"/>
            </a:endParaRPr>
          </a:p>
          <a:p>
            <a:pPr indent="0" lvl="0" marL="0" marR="0" rtl="0" algn="l">
              <a:lnSpc>
                <a:spcPct val="90000"/>
              </a:lnSpc>
              <a:spcBef>
                <a:spcPts val="600"/>
              </a:spcBef>
              <a:spcAft>
                <a:spcPts val="0"/>
              </a:spcAft>
              <a:buNone/>
            </a:pPr>
            <a:r>
              <a:rPr lang="en-US" sz="2400">
                <a:solidFill>
                  <a:srgbClr val="3F3F3F"/>
                </a:solidFill>
                <a:latin typeface="Arial"/>
                <a:ea typeface="Arial"/>
                <a:cs typeface="Arial"/>
                <a:sym typeface="Arial"/>
              </a:rPr>
              <a:t>Batch size: 16</a:t>
            </a:r>
            <a:endParaRPr/>
          </a:p>
          <a:p>
            <a:pPr indent="0" lvl="0" marL="0" marR="0" rtl="0" algn="l">
              <a:lnSpc>
                <a:spcPct val="90000"/>
              </a:lnSpc>
              <a:spcBef>
                <a:spcPts val="600"/>
              </a:spcBef>
              <a:spcAft>
                <a:spcPts val="0"/>
              </a:spcAft>
              <a:buNone/>
            </a:pPr>
            <a:r>
              <a:rPr lang="en-US" sz="2400">
                <a:solidFill>
                  <a:srgbClr val="3F3F3F"/>
                </a:solidFill>
                <a:latin typeface="Arial"/>
                <a:ea typeface="Arial"/>
                <a:cs typeface="Arial"/>
                <a:sym typeface="Arial"/>
              </a:rPr>
              <a:t>Epochs: 5</a:t>
            </a:r>
            <a:endParaRPr/>
          </a:p>
          <a:p>
            <a:pPr indent="0" lvl="0" marL="0" marR="0" rtl="0" algn="l">
              <a:lnSpc>
                <a:spcPct val="90000"/>
              </a:lnSpc>
              <a:spcBef>
                <a:spcPts val="600"/>
              </a:spcBef>
              <a:spcAft>
                <a:spcPts val="0"/>
              </a:spcAft>
              <a:buNone/>
            </a:pPr>
            <a:r>
              <a:rPr lang="en-US" sz="2400">
                <a:solidFill>
                  <a:srgbClr val="3F3F3F"/>
                </a:solidFill>
                <a:latin typeface="Arial"/>
                <a:ea typeface="Arial"/>
                <a:cs typeface="Arial"/>
                <a:sym typeface="Arial"/>
              </a:rPr>
              <a:t>Warmup steps: 500 (gradual learning rate increase)</a:t>
            </a:r>
            <a:endParaRPr/>
          </a:p>
        </p:txBody>
      </p:sp>
      <p:pic>
        <p:nvPicPr>
          <p:cNvPr descr="A screenshot of a graph&#10;&#10;Description automatically generated" id="610" name="Google Shape;610;p31"/>
          <p:cNvPicPr preferRelativeResize="0"/>
          <p:nvPr/>
        </p:nvPicPr>
        <p:blipFill rotWithShape="1">
          <a:blip r:embed="rId3">
            <a:alphaModFix/>
          </a:blip>
          <a:srcRect b="0" l="0" r="0" t="0"/>
          <a:stretch/>
        </p:blipFill>
        <p:spPr>
          <a:xfrm>
            <a:off x="6257317" y="1822384"/>
            <a:ext cx="5067300" cy="1824227"/>
          </a:xfrm>
          <a:prstGeom prst="rect">
            <a:avLst/>
          </a:prstGeom>
          <a:noFill/>
          <a:ln>
            <a:noFill/>
          </a:ln>
        </p:spPr>
      </p:pic>
      <p:sp>
        <p:nvSpPr>
          <p:cNvPr id="611" name="Google Shape;611;p31"/>
          <p:cNvSpPr txBox="1"/>
          <p:nvPr>
            <p:ph idx="4294967295"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2" name="Google Shape;612;p31"/>
          <p:cNvPicPr preferRelativeResize="0"/>
          <p:nvPr/>
        </p:nvPicPr>
        <p:blipFill rotWithShape="1">
          <a:blip r:embed="rId4">
            <a:alphaModFix/>
          </a:blip>
          <a:srcRect b="0" l="0" r="0" t="0"/>
          <a:stretch/>
        </p:blipFill>
        <p:spPr>
          <a:xfrm>
            <a:off x="0" y="5943600"/>
            <a:ext cx="1047750" cy="914400"/>
          </a:xfrm>
          <a:prstGeom prst="rect">
            <a:avLst/>
          </a:prstGeom>
          <a:noFill/>
          <a:ln>
            <a:noFill/>
          </a:ln>
        </p:spPr>
      </p:pic>
      <p:pic>
        <p:nvPicPr>
          <p:cNvPr id="613" name="Google Shape;613;p31"/>
          <p:cNvPicPr preferRelativeResize="0"/>
          <p:nvPr/>
        </p:nvPicPr>
        <p:blipFill rotWithShape="1">
          <a:blip r:embed="rId5">
            <a:alphaModFix/>
          </a:blip>
          <a:srcRect b="0" l="0" r="0" t="0"/>
          <a:stretch/>
        </p:blipFill>
        <p:spPr>
          <a:xfrm>
            <a:off x="10031639" y="-10886"/>
            <a:ext cx="2181225" cy="95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2"/>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en-US" sz="3600" cap="none">
                <a:solidFill>
                  <a:srgbClr val="3F3F3F"/>
                </a:solidFill>
                <a:latin typeface="Arial"/>
                <a:ea typeface="Arial"/>
                <a:cs typeface="Arial"/>
                <a:sym typeface="Arial"/>
              </a:rPr>
              <a:t>BERT MODEL EVALUATION</a:t>
            </a:r>
            <a:endParaRPr/>
          </a:p>
        </p:txBody>
      </p:sp>
      <p:sp>
        <p:nvSpPr>
          <p:cNvPr id="619" name="Google Shape;619;p32"/>
          <p:cNvSpPr txBox="1"/>
          <p:nvPr/>
        </p:nvSpPr>
        <p:spPr>
          <a:xfrm>
            <a:off x="838200" y="1881188"/>
            <a:ext cx="5067300" cy="4352544"/>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Evaluation Results: After training, the model achieved an accuracy score of </a:t>
            </a:r>
            <a:r>
              <a:rPr b="1" lang="en-US" sz="2800" u="sng">
                <a:solidFill>
                  <a:srgbClr val="FF0000"/>
                </a:solidFill>
                <a:latin typeface="Arial"/>
                <a:ea typeface="Arial"/>
                <a:cs typeface="Arial"/>
                <a:sym typeface="Arial"/>
              </a:rPr>
              <a:t>0.916</a:t>
            </a:r>
            <a:endParaRPr/>
          </a:p>
        </p:txBody>
      </p:sp>
      <p:pic>
        <p:nvPicPr>
          <p:cNvPr descr="A screenshot of a computer program&#10;&#10;Description automatically generated" id="620" name="Google Shape;620;p32"/>
          <p:cNvPicPr preferRelativeResize="0"/>
          <p:nvPr/>
        </p:nvPicPr>
        <p:blipFill rotWithShape="1">
          <a:blip r:embed="rId3">
            <a:alphaModFix/>
          </a:blip>
          <a:srcRect b="2" l="0" r="14060" t="0"/>
          <a:stretch/>
        </p:blipFill>
        <p:spPr>
          <a:xfrm>
            <a:off x="6286500" y="1881188"/>
            <a:ext cx="5067300" cy="4352544"/>
          </a:xfrm>
          <a:prstGeom prst="rect">
            <a:avLst/>
          </a:prstGeom>
          <a:noFill/>
          <a:ln>
            <a:noFill/>
          </a:ln>
        </p:spPr>
      </p:pic>
      <p:pic>
        <p:nvPicPr>
          <p:cNvPr id="621" name="Google Shape;621;p32"/>
          <p:cNvPicPr preferRelativeResize="0"/>
          <p:nvPr/>
        </p:nvPicPr>
        <p:blipFill rotWithShape="1">
          <a:blip r:embed="rId4">
            <a:alphaModFix/>
          </a:blip>
          <a:srcRect b="0" l="0" r="0" t="0"/>
          <a:stretch/>
        </p:blipFill>
        <p:spPr>
          <a:xfrm>
            <a:off x="0" y="5967032"/>
            <a:ext cx="1047750" cy="914400"/>
          </a:xfrm>
          <a:prstGeom prst="rect">
            <a:avLst/>
          </a:prstGeom>
          <a:noFill/>
          <a:ln>
            <a:noFill/>
          </a:ln>
        </p:spPr>
      </p:pic>
      <p:pic>
        <p:nvPicPr>
          <p:cNvPr id="622" name="Google Shape;622;p32"/>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3"/>
          <p:cNvSpPr txBox="1"/>
          <p:nvPr/>
        </p:nvSpPr>
        <p:spPr>
          <a:xfrm>
            <a:off x="459631" y="189849"/>
            <a:ext cx="1690182"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DLaM Display"/>
                <a:ea typeface="ADLaM Display"/>
                <a:cs typeface="ADLaM Display"/>
                <a:sym typeface="ADLaM Display"/>
              </a:rPr>
              <a:t>GANs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628" name="Google Shape;628;p33"/>
          <p:cNvSpPr txBox="1"/>
          <p:nvPr/>
        </p:nvSpPr>
        <p:spPr>
          <a:xfrm>
            <a:off x="556907" y="905550"/>
            <a:ext cx="917075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implemented a Generative Adversarial Network (GAN) to generate text sequences related to customer sentiment for Intel products.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GAN consists of two models:</a:t>
            </a:r>
            <a:r>
              <a:rPr b="1" lang="en-US" sz="1800">
                <a:solidFill>
                  <a:schemeClr val="dk1"/>
                </a:solidFill>
                <a:latin typeface="Arial"/>
                <a:ea typeface="Arial"/>
                <a:cs typeface="Arial"/>
                <a:sym typeface="Arial"/>
              </a:rPr>
              <a:t> the Generator </a:t>
            </a:r>
            <a:r>
              <a:rPr lang="en-US" sz="1800">
                <a:solidFill>
                  <a:schemeClr val="dk1"/>
                </a:solidFill>
                <a:latin typeface="Arial"/>
                <a:ea typeface="Arial"/>
                <a:cs typeface="Arial"/>
                <a:sym typeface="Arial"/>
              </a:rPr>
              <a:t>and the </a:t>
            </a:r>
            <a:r>
              <a:rPr b="1" lang="en-US" sz="1800">
                <a:solidFill>
                  <a:schemeClr val="dk1"/>
                </a:solidFill>
                <a:latin typeface="Arial"/>
                <a:ea typeface="Arial"/>
                <a:cs typeface="Arial"/>
                <a:sym typeface="Arial"/>
              </a:rPr>
              <a:t>Discriminator</a:t>
            </a:r>
            <a:r>
              <a:rPr lang="en-US" sz="1800">
                <a:solidFill>
                  <a:schemeClr val="dk1"/>
                </a:solidFill>
                <a:latin typeface="Arial"/>
                <a:ea typeface="Arial"/>
                <a:cs typeface="Arial"/>
                <a:sym typeface="Arial"/>
              </a:rPr>
              <a:t>. This architecture is designed to create realistic customer feedback based on sentiment data.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9" name="Google Shape;629;p33"/>
          <p:cNvSpPr txBox="1"/>
          <p:nvPr/>
        </p:nvSpPr>
        <p:spPr>
          <a:xfrm>
            <a:off x="868192" y="2300911"/>
            <a:ext cx="8548181"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Generator: </a:t>
            </a:r>
            <a:r>
              <a:rPr lang="en-US" sz="1800">
                <a:solidFill>
                  <a:schemeClr val="dk1"/>
                </a:solidFill>
                <a:latin typeface="Arial"/>
                <a:ea typeface="Arial"/>
                <a:cs typeface="Arial"/>
                <a:sym typeface="Arial"/>
              </a:rPr>
              <a:t>Learns to generate realistic customer reviews related to Intel products by creating sequences that reflect different customer sentiments (positive, neutral, or negative). The Generator mimics real reviews using LSTMs and word embeddings.</a:t>
            </a:r>
            <a:endParaRPr/>
          </a:p>
          <a:p>
            <a:pPr indent="0" lvl="0" marL="0" marR="0" rtl="0" algn="l">
              <a:spcBef>
                <a:spcPts val="0"/>
              </a:spcBef>
              <a:spcAft>
                <a:spcPts val="0"/>
              </a:spcAft>
              <a:buNone/>
            </a:pPr>
            <a:r>
              <a:rPr lang="en-US" sz="1800">
                <a:solidFill>
                  <a:srgbClr val="FF0000"/>
                </a:solidFill>
                <a:latin typeface="Arial"/>
                <a:ea typeface="Arial"/>
                <a:cs typeface="Arial"/>
                <a:sym typeface="Arial"/>
              </a:rPr>
              <a:t>Discriminator: </a:t>
            </a:r>
            <a:r>
              <a:rPr lang="en-US" sz="1800">
                <a:solidFill>
                  <a:schemeClr val="dk1"/>
                </a:solidFill>
                <a:latin typeface="Arial"/>
                <a:ea typeface="Arial"/>
                <a:cs typeface="Arial"/>
                <a:sym typeface="Arial"/>
              </a:rPr>
              <a:t>Evaluates and classifies customer reviews as real or generated, helping to improve the quality of the Generator's output by pushing it to generate more authentic text.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This GAN-based approach aims to simulate customer sentiment patterns, which can be valuable for sentiment analysis tasks such as feedback generation, market trend prediction, and sentiment classification of customer reviews for Intel products.</a:t>
            </a:r>
            <a:endParaRPr/>
          </a:p>
        </p:txBody>
      </p:sp>
      <p:pic>
        <p:nvPicPr>
          <p:cNvPr id="630" name="Google Shape;630;p33"/>
          <p:cNvPicPr preferRelativeResize="0"/>
          <p:nvPr/>
        </p:nvPicPr>
        <p:blipFill rotWithShape="1">
          <a:blip r:embed="rId3">
            <a:alphaModFix/>
          </a:blip>
          <a:srcRect b="0" l="0" r="0" t="0"/>
          <a:stretch/>
        </p:blipFill>
        <p:spPr>
          <a:xfrm>
            <a:off x="0" y="5952450"/>
            <a:ext cx="1047750" cy="914400"/>
          </a:xfrm>
          <a:prstGeom prst="rect">
            <a:avLst/>
          </a:prstGeom>
          <a:noFill/>
          <a:ln>
            <a:noFill/>
          </a:ln>
        </p:spPr>
      </p:pic>
      <p:pic>
        <p:nvPicPr>
          <p:cNvPr id="631" name="Google Shape;631;p33"/>
          <p:cNvPicPr preferRelativeResize="0"/>
          <p:nvPr/>
        </p:nvPicPr>
        <p:blipFill rotWithShape="1">
          <a:blip r:embed="rId4">
            <a:alphaModFix/>
          </a:blip>
          <a:srcRect b="0" l="0" r="0" t="0"/>
          <a:stretch/>
        </p:blipFill>
        <p:spPr>
          <a:xfrm>
            <a:off x="10010775" y="0"/>
            <a:ext cx="2181225" cy="95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4"/>
          <p:cNvSpPr txBox="1"/>
          <p:nvPr/>
        </p:nvSpPr>
        <p:spPr>
          <a:xfrm>
            <a:off x="216441" y="320456"/>
            <a:ext cx="5435329" cy="62170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1</a:t>
            </a:r>
            <a:r>
              <a:rPr b="1" lang="en-US" sz="2000">
                <a:solidFill>
                  <a:srgbClr val="FF0000"/>
                </a:solidFill>
                <a:latin typeface="Arial"/>
                <a:ea typeface="Arial"/>
                <a:cs typeface="Arial"/>
                <a:sym typeface="Arial"/>
              </a:rPr>
              <a:t>. Generator Model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Generator is responsible for creating synthetic customer reviews based on random noise, which represents the initial input.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Input: </a:t>
            </a:r>
            <a:r>
              <a:rPr lang="en-US" sz="1800">
                <a:solidFill>
                  <a:schemeClr val="dk1"/>
                </a:solidFill>
                <a:latin typeface="Arial"/>
                <a:ea typeface="Arial"/>
                <a:cs typeface="Arial"/>
                <a:sym typeface="Arial"/>
              </a:rPr>
              <a:t>Random noise vector (noise_dim), used to generate realistic customer feedback.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Architecture:</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Fully Connected Layer (fc1): </a:t>
            </a:r>
            <a:r>
              <a:rPr lang="en-US" sz="1800">
                <a:solidFill>
                  <a:schemeClr val="dk1"/>
                </a:solidFill>
                <a:latin typeface="Arial"/>
                <a:ea typeface="Arial"/>
                <a:cs typeface="Arial"/>
                <a:sym typeface="Arial"/>
              </a:rPr>
              <a:t>Maps the noise into a sequence of embeddings. The output is reshaped into (batch_size, seq_len, embedding_dim) to match the desired format of customer reviews.</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LSTM Layer</a:t>
            </a:r>
            <a:r>
              <a:rPr lang="en-US" sz="1800">
                <a:solidFill>
                  <a:schemeClr val="dk1"/>
                </a:solidFill>
                <a:latin typeface="Arial"/>
                <a:ea typeface="Arial"/>
                <a:cs typeface="Arial"/>
                <a:sym typeface="Arial"/>
              </a:rPr>
              <a:t>: This Long Short-Term Memory (LSTM) layer captures temporal dependencies, ensuring that the generated review text follows a coherent sequence.</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Output Layer (fc2): </a:t>
            </a:r>
            <a:r>
              <a:rPr lang="en-US" sz="1800">
                <a:solidFill>
                  <a:schemeClr val="dk1"/>
                </a:solidFill>
                <a:latin typeface="Arial"/>
                <a:ea typeface="Arial"/>
                <a:cs typeface="Arial"/>
                <a:sym typeface="Arial"/>
              </a:rPr>
              <a:t>Converts the LSTM output into logits representing word probabilities across the vocabulary, generating words based on learned patterns of real customer reviews.</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Output: </a:t>
            </a:r>
            <a:r>
              <a:rPr lang="en-US" sz="1800">
                <a:solidFill>
                  <a:schemeClr val="dk1"/>
                </a:solidFill>
                <a:latin typeface="Arial"/>
                <a:ea typeface="Arial"/>
                <a:cs typeface="Arial"/>
                <a:sym typeface="Arial"/>
              </a:rPr>
              <a:t>A sequence of words or word probabilities resembling customer sentiment.</a:t>
            </a:r>
            <a:endParaRPr/>
          </a:p>
        </p:txBody>
      </p:sp>
      <p:sp>
        <p:nvSpPr>
          <p:cNvPr id="637" name="Google Shape;637;p34"/>
          <p:cNvSpPr txBox="1"/>
          <p:nvPr/>
        </p:nvSpPr>
        <p:spPr>
          <a:xfrm>
            <a:off x="5881181" y="320456"/>
            <a:ext cx="6094378"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2. Discriminator Model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Discriminator is a binary classifier that evaluates whether a given sequence (customer review) is real (from actual data) or fake (generated by the Generator).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Input</a:t>
            </a:r>
            <a:r>
              <a:rPr i="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A sequence of customer sentiment text, either generated by the Generator or from real customer feedback.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Architecture:</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Flattening: </a:t>
            </a:r>
            <a:r>
              <a:rPr lang="en-US" sz="1800">
                <a:solidFill>
                  <a:schemeClr val="dk1"/>
                </a:solidFill>
                <a:latin typeface="Arial"/>
                <a:ea typeface="Arial"/>
                <a:cs typeface="Arial"/>
                <a:sym typeface="Arial"/>
              </a:rPr>
              <a:t>The input sequence is flattened to fit into fully connected layers.</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Fully Connected Layers (fc):</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512 neurons, activated using LeakyReLU, helping to learn complex patterns.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256 neurons, with LeakyReLU for deeper learning.</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Final Layer: </a:t>
            </a:r>
            <a:r>
              <a:rPr lang="en-US" sz="1800">
                <a:solidFill>
                  <a:schemeClr val="dk1"/>
                </a:solidFill>
                <a:latin typeface="Arial"/>
                <a:ea typeface="Arial"/>
                <a:cs typeface="Arial"/>
                <a:sym typeface="Arial"/>
              </a:rPr>
              <a:t>Outputs a single value (0 for fake or 1 for real) using a Sigmoid activation function, which classifies the review as either genuine or generated.</a:t>
            </a:r>
            <a:endParaRPr/>
          </a:p>
          <a:p>
            <a:pPr indent="0" lvl="0" marL="0" marR="0" rtl="0" algn="l">
              <a:spcBef>
                <a:spcPts val="0"/>
              </a:spcBef>
              <a:spcAft>
                <a:spcPts val="0"/>
              </a:spcAft>
              <a:buNone/>
            </a:pPr>
            <a:r>
              <a:rPr i="1" lang="en-US" sz="1800" u="sng">
                <a:solidFill>
                  <a:schemeClr val="dk1"/>
                </a:solidFill>
                <a:latin typeface="Arial"/>
                <a:ea typeface="Arial"/>
                <a:cs typeface="Arial"/>
                <a:sym typeface="Arial"/>
              </a:rPr>
              <a:t>Output: </a:t>
            </a:r>
            <a:r>
              <a:rPr lang="en-US" sz="1800">
                <a:solidFill>
                  <a:schemeClr val="dk1"/>
                </a:solidFill>
                <a:latin typeface="Arial"/>
                <a:ea typeface="Arial"/>
                <a:cs typeface="Arial"/>
                <a:sym typeface="Arial"/>
              </a:rPr>
              <a:t>A probability score where 1 indicates a real customer review and 0 indicates a generated (fake) one.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5"/>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en-US" sz="3600" cap="none">
                <a:solidFill>
                  <a:srgbClr val="3F3F3F"/>
                </a:solidFill>
                <a:latin typeface="Arial"/>
                <a:ea typeface="Arial"/>
                <a:cs typeface="Arial"/>
                <a:sym typeface="Arial"/>
              </a:rPr>
              <a:t>MLFLOW</a:t>
            </a:r>
            <a:endParaRPr sz="3600" cap="none">
              <a:solidFill>
                <a:srgbClr val="3F3F3F"/>
              </a:solidFill>
              <a:latin typeface="Arial"/>
              <a:ea typeface="Arial"/>
              <a:cs typeface="Arial"/>
              <a:sym typeface="Arial"/>
            </a:endParaRPr>
          </a:p>
        </p:txBody>
      </p:sp>
      <p:sp>
        <p:nvSpPr>
          <p:cNvPr id="643" name="Google Shape;643;p35"/>
          <p:cNvSpPr/>
          <p:nvPr/>
        </p:nvSpPr>
        <p:spPr>
          <a:xfrm>
            <a:off x="838200" y="1881188"/>
            <a:ext cx="5067300" cy="435254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2400">
                <a:solidFill>
                  <a:srgbClr val="3F3F3F"/>
                </a:solidFill>
                <a:latin typeface="Arial"/>
                <a:ea typeface="Arial"/>
                <a:cs typeface="Arial"/>
                <a:sym typeface="Arial"/>
              </a:rPr>
              <a:t>Used MLflow to Track Model Training. </a:t>
            </a:r>
            <a:endParaRPr/>
          </a:p>
          <a:p>
            <a:pPr indent="0" lvl="0" marL="0" marR="0" rtl="0" algn="l">
              <a:lnSpc>
                <a:spcPct val="90000"/>
              </a:lnSpc>
              <a:spcBef>
                <a:spcPts val="600"/>
              </a:spcBef>
              <a:spcAft>
                <a:spcPts val="0"/>
              </a:spcAft>
              <a:buNone/>
            </a:pPr>
            <a:r>
              <a:rPr b="1" lang="en-US" sz="2400">
                <a:solidFill>
                  <a:srgbClr val="3F3F3F"/>
                </a:solidFill>
                <a:latin typeface="Arial"/>
                <a:ea typeface="Arial"/>
                <a:cs typeface="Arial"/>
                <a:sym typeface="Arial"/>
              </a:rPr>
              <a:t>- MLflow UI</a:t>
            </a:r>
            <a:r>
              <a:rPr lang="en-US" sz="2400">
                <a:solidFill>
                  <a:srgbClr val="3F3F3F"/>
                </a:solidFill>
                <a:latin typeface="Arial"/>
                <a:ea typeface="Arial"/>
                <a:cs typeface="Arial"/>
                <a:sym typeface="Arial"/>
              </a:rPr>
              <a:t> provides an easy way to track experiments and compare multiple runs.</a:t>
            </a:r>
            <a:endParaRPr/>
          </a:p>
          <a:p>
            <a:pPr indent="0" lvl="0" marL="0" marR="0" rtl="0" algn="l">
              <a:lnSpc>
                <a:spcPct val="90000"/>
              </a:lnSpc>
              <a:spcBef>
                <a:spcPts val="600"/>
              </a:spcBef>
              <a:spcAft>
                <a:spcPts val="0"/>
              </a:spcAft>
              <a:buNone/>
            </a:pPr>
            <a:r>
              <a:rPr lang="en-US" sz="2400">
                <a:solidFill>
                  <a:srgbClr val="3F3F3F"/>
                </a:solidFill>
                <a:latin typeface="Arial"/>
                <a:ea typeface="Arial"/>
                <a:cs typeface="Arial"/>
                <a:sym typeface="Arial"/>
              </a:rPr>
              <a:t>- Each Run in MLflow captures:</a:t>
            </a:r>
            <a:endParaRPr/>
          </a:p>
          <a:p>
            <a:pPr indent="0" lvl="1" marL="0" marR="0" rtl="0" algn="l">
              <a:lnSpc>
                <a:spcPct val="90000"/>
              </a:lnSpc>
              <a:spcBef>
                <a:spcPts val="600"/>
              </a:spcBef>
              <a:spcAft>
                <a:spcPts val="0"/>
              </a:spcAft>
              <a:buNone/>
            </a:pPr>
            <a:r>
              <a:rPr b="0" i="0" lang="en-US" sz="2400" u="none" cap="none" strike="noStrike">
                <a:solidFill>
                  <a:srgbClr val="3F3F3F"/>
                </a:solidFill>
                <a:latin typeface="Arial"/>
                <a:ea typeface="Arial"/>
                <a:cs typeface="Arial"/>
                <a:sym typeface="Arial"/>
              </a:rPr>
              <a:t>Model parameters</a:t>
            </a:r>
            <a:endParaRPr/>
          </a:p>
          <a:p>
            <a:pPr indent="0" lvl="1" marL="0" marR="0" rtl="0" algn="l">
              <a:lnSpc>
                <a:spcPct val="90000"/>
              </a:lnSpc>
              <a:spcBef>
                <a:spcPts val="600"/>
              </a:spcBef>
              <a:spcAft>
                <a:spcPts val="0"/>
              </a:spcAft>
              <a:buNone/>
            </a:pPr>
            <a:r>
              <a:rPr b="0" i="0" lang="en-US" sz="2400" u="none" cap="none" strike="noStrike">
                <a:solidFill>
                  <a:srgbClr val="3F3F3F"/>
                </a:solidFill>
                <a:latin typeface="Arial"/>
                <a:ea typeface="Arial"/>
                <a:cs typeface="Arial"/>
                <a:sym typeface="Arial"/>
              </a:rPr>
              <a:t>Performance metrics like accuracy, precision, recall, and F1-score</a:t>
            </a:r>
            <a:endParaRPr/>
          </a:p>
          <a:p>
            <a:pPr indent="0" lvl="1" marL="0" marR="0" rtl="0" algn="l">
              <a:lnSpc>
                <a:spcPct val="90000"/>
              </a:lnSpc>
              <a:spcBef>
                <a:spcPts val="600"/>
              </a:spcBef>
              <a:spcAft>
                <a:spcPts val="0"/>
              </a:spcAft>
              <a:buNone/>
            </a:pPr>
            <a:r>
              <a:rPr b="0" i="0" lang="en-US" sz="2400" u="none" cap="none" strike="noStrike">
                <a:solidFill>
                  <a:srgbClr val="3F3F3F"/>
                </a:solidFill>
                <a:latin typeface="Arial"/>
                <a:ea typeface="Arial"/>
                <a:cs typeface="Arial"/>
                <a:sym typeface="Arial"/>
              </a:rPr>
              <a:t>Loss value for evaluation</a:t>
            </a:r>
            <a:endParaRPr/>
          </a:p>
        </p:txBody>
      </p:sp>
      <p:pic>
        <p:nvPicPr>
          <p:cNvPr id="644" name="Google Shape;644;p35"/>
          <p:cNvPicPr preferRelativeResize="0"/>
          <p:nvPr/>
        </p:nvPicPr>
        <p:blipFill rotWithShape="1">
          <a:blip r:embed="rId3">
            <a:alphaModFix/>
          </a:blip>
          <a:srcRect b="0" l="0" r="0" t="0"/>
          <a:stretch/>
        </p:blipFill>
        <p:spPr>
          <a:xfrm>
            <a:off x="6643878" y="1881188"/>
            <a:ext cx="4352544" cy="4352544"/>
          </a:xfrm>
          <a:prstGeom prst="rect">
            <a:avLst/>
          </a:prstGeom>
          <a:noFill/>
          <a:ln>
            <a:noFill/>
          </a:ln>
        </p:spPr>
      </p:pic>
      <p:pic>
        <p:nvPicPr>
          <p:cNvPr id="645" name="Google Shape;645;p35"/>
          <p:cNvPicPr preferRelativeResize="0"/>
          <p:nvPr/>
        </p:nvPicPr>
        <p:blipFill rotWithShape="1">
          <a:blip r:embed="rId4">
            <a:alphaModFix/>
          </a:blip>
          <a:srcRect b="0" l="0" r="0" t="0"/>
          <a:stretch/>
        </p:blipFill>
        <p:spPr>
          <a:xfrm>
            <a:off x="0" y="5967032"/>
            <a:ext cx="1047750" cy="914400"/>
          </a:xfrm>
          <a:prstGeom prst="rect">
            <a:avLst/>
          </a:prstGeom>
          <a:noFill/>
          <a:ln>
            <a:noFill/>
          </a:ln>
        </p:spPr>
      </p:pic>
      <p:pic>
        <p:nvPicPr>
          <p:cNvPr id="646" name="Google Shape;646;p35"/>
          <p:cNvPicPr preferRelativeResize="0"/>
          <p:nvPr/>
        </p:nvPicPr>
        <p:blipFill rotWithShape="1">
          <a:blip r:embed="rId5">
            <a:alphaModFix/>
          </a:blip>
          <a:srcRect b="0" l="0" r="0" t="0"/>
          <a:stretch/>
        </p:blipFill>
        <p:spPr>
          <a:xfrm>
            <a:off x="10010775" y="6463"/>
            <a:ext cx="2181225" cy="95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6"/>
          <p:cNvSpPr txBox="1"/>
          <p:nvPr/>
        </p:nvSpPr>
        <p:spPr>
          <a:xfrm>
            <a:off x="654185" y="800507"/>
            <a:ext cx="6094378" cy="369332"/>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AutoNum type="arabicPeriod"/>
            </a:pPr>
            <a:r>
              <a:rPr b="1" lang="en-US" sz="1800">
                <a:solidFill>
                  <a:schemeClr val="dk1"/>
                </a:solidFill>
                <a:latin typeface="Arial"/>
                <a:ea typeface="Arial"/>
                <a:cs typeface="Arial"/>
                <a:sym typeface="Arial"/>
              </a:rPr>
              <a:t>Setting up an Experiment</a:t>
            </a:r>
            <a:r>
              <a:rPr lang="en-US" sz="1800">
                <a:solidFill>
                  <a:schemeClr val="dk1"/>
                </a:solidFill>
                <a:latin typeface="Arial"/>
                <a:ea typeface="Arial"/>
                <a:cs typeface="Arial"/>
                <a:sym typeface="Arial"/>
              </a:rPr>
              <a:t>:</a:t>
            </a:r>
            <a:endParaRPr/>
          </a:p>
        </p:txBody>
      </p:sp>
      <p:pic>
        <p:nvPicPr>
          <p:cNvPr id="652" name="Google Shape;652;p36"/>
          <p:cNvPicPr preferRelativeResize="0"/>
          <p:nvPr/>
        </p:nvPicPr>
        <p:blipFill rotWithShape="1">
          <a:blip r:embed="rId3">
            <a:alphaModFix/>
          </a:blip>
          <a:srcRect b="0" l="0" r="0" t="0"/>
          <a:stretch/>
        </p:blipFill>
        <p:spPr>
          <a:xfrm>
            <a:off x="779775" y="1266401"/>
            <a:ext cx="5638918" cy="548322"/>
          </a:xfrm>
          <a:prstGeom prst="rect">
            <a:avLst/>
          </a:prstGeom>
          <a:noFill/>
          <a:ln>
            <a:noFill/>
          </a:ln>
        </p:spPr>
      </p:pic>
      <p:sp>
        <p:nvSpPr>
          <p:cNvPr id="653" name="Google Shape;653;p36"/>
          <p:cNvSpPr txBox="1"/>
          <p:nvPr/>
        </p:nvSpPr>
        <p:spPr>
          <a:xfrm>
            <a:off x="381811" y="345491"/>
            <a:ext cx="35968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haroni"/>
                <a:ea typeface="Aharoni"/>
                <a:cs typeface="Aharoni"/>
                <a:sym typeface="Aharoni"/>
              </a:rPr>
              <a:t>MLflow integration </a:t>
            </a:r>
            <a:endParaRPr sz="2800">
              <a:solidFill>
                <a:schemeClr val="dk1"/>
              </a:solidFill>
              <a:latin typeface="Aharoni"/>
              <a:ea typeface="Aharoni"/>
              <a:cs typeface="Aharoni"/>
              <a:sym typeface="Aharoni"/>
            </a:endParaRPr>
          </a:p>
        </p:txBody>
      </p:sp>
      <p:sp>
        <p:nvSpPr>
          <p:cNvPr id="654" name="Google Shape;654;p36"/>
          <p:cNvSpPr txBox="1"/>
          <p:nvPr/>
        </p:nvSpPr>
        <p:spPr>
          <a:xfrm>
            <a:off x="654185" y="1839030"/>
            <a:ext cx="6094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2.Tracking a Model Training Run</a:t>
            </a:r>
            <a:r>
              <a:rPr lang="en-US" sz="1800">
                <a:solidFill>
                  <a:schemeClr val="dk1"/>
                </a:solidFill>
                <a:latin typeface="Arial"/>
                <a:ea typeface="Arial"/>
                <a:cs typeface="Arial"/>
                <a:sym typeface="Arial"/>
              </a:rPr>
              <a:t>:</a:t>
            </a:r>
            <a:endParaRPr/>
          </a:p>
        </p:txBody>
      </p:sp>
      <p:pic>
        <p:nvPicPr>
          <p:cNvPr id="655" name="Google Shape;655;p36"/>
          <p:cNvPicPr preferRelativeResize="0"/>
          <p:nvPr/>
        </p:nvPicPr>
        <p:blipFill rotWithShape="1">
          <a:blip r:embed="rId4">
            <a:alphaModFix/>
          </a:blip>
          <a:srcRect b="0" l="0" r="0" t="0"/>
          <a:stretch/>
        </p:blipFill>
        <p:spPr>
          <a:xfrm>
            <a:off x="779775" y="2245757"/>
            <a:ext cx="5638918" cy="795843"/>
          </a:xfrm>
          <a:prstGeom prst="rect">
            <a:avLst/>
          </a:prstGeom>
          <a:noFill/>
          <a:ln>
            <a:noFill/>
          </a:ln>
        </p:spPr>
      </p:pic>
      <p:sp>
        <p:nvSpPr>
          <p:cNvPr id="656" name="Google Shape;656;p36"/>
          <p:cNvSpPr txBox="1"/>
          <p:nvPr/>
        </p:nvSpPr>
        <p:spPr>
          <a:xfrm>
            <a:off x="654185" y="3133932"/>
            <a:ext cx="6094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 Opening the MLflow Page for Results Demonstration</a:t>
            </a:r>
            <a:endParaRPr/>
          </a:p>
        </p:txBody>
      </p:sp>
      <p:sp>
        <p:nvSpPr>
          <p:cNvPr id="657" name="Google Shape;657;p36"/>
          <p:cNvSpPr txBox="1"/>
          <p:nvPr/>
        </p:nvSpPr>
        <p:spPr>
          <a:xfrm>
            <a:off x="324315" y="3967170"/>
            <a:ext cx="60943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Key Observation</a:t>
            </a:r>
            <a:r>
              <a:rPr lang="en-US" sz="1800">
                <a:solidFill>
                  <a:schemeClr val="dk1"/>
                </a:solidFill>
                <a:latin typeface="Arial"/>
                <a:ea typeface="Arial"/>
                <a:cs typeface="Arial"/>
                <a:sym typeface="Arial"/>
              </a:rPr>
              <a: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BERT model achieved </a:t>
            </a:r>
            <a:r>
              <a:rPr b="1" i="0" lang="en-US" sz="1800" u="none" cap="none" strike="noStrike">
                <a:solidFill>
                  <a:schemeClr val="dk1"/>
                </a:solidFill>
                <a:latin typeface="Arial"/>
                <a:ea typeface="Arial"/>
                <a:cs typeface="Arial"/>
                <a:sym typeface="Arial"/>
              </a:rPr>
              <a:t>91.4% accuracy</a:t>
            </a:r>
            <a:r>
              <a:rPr b="0" i="0" lang="en-US" sz="1800" u="none" cap="none" strike="noStrike">
                <a:solidFill>
                  <a:schemeClr val="dk1"/>
                </a:solidFill>
                <a:latin typeface="Arial"/>
                <a:ea typeface="Arial"/>
                <a:cs typeface="Arial"/>
                <a:sym typeface="Arial"/>
              </a:rPr>
              <a:t>, which indicates strong performance for sentiment classification.</a:t>
            </a:r>
            <a:endParaRPr/>
          </a:p>
        </p:txBody>
      </p:sp>
      <p:sp>
        <p:nvSpPr>
          <p:cNvPr id="658" name="Google Shape;658;p36"/>
          <p:cNvSpPr txBox="1"/>
          <p:nvPr/>
        </p:nvSpPr>
        <p:spPr>
          <a:xfrm>
            <a:off x="6200978" y="3897673"/>
            <a:ext cx="5991022"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Conclusion</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MLflow</a:t>
            </a:r>
            <a:r>
              <a:rPr lang="en-US" sz="1600">
                <a:solidFill>
                  <a:schemeClr val="dk1"/>
                </a:solidFill>
                <a:latin typeface="Arial"/>
                <a:ea typeface="Arial"/>
                <a:cs typeface="Arial"/>
                <a:sym typeface="Arial"/>
              </a:rPr>
              <a:t> played a crucial role in managing the training process:</a:t>
            </a:r>
            <a:endParaRPr/>
          </a:p>
          <a:p>
            <a:pPr indent="-285750" lvl="1" marL="742950" marR="0" rtl="0" algn="l">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Reproducibility</a:t>
            </a:r>
            <a:r>
              <a:rPr b="0" i="0" lang="en-US" sz="1600" u="none" cap="none" strike="noStrike">
                <a:solidFill>
                  <a:schemeClr val="dk1"/>
                </a:solidFill>
                <a:latin typeface="Arial"/>
                <a:ea typeface="Arial"/>
                <a:cs typeface="Arial"/>
                <a:sym typeface="Arial"/>
              </a:rPr>
              <a:t>: Any run can be re-executed with the same parameters.</a:t>
            </a:r>
            <a:endParaRPr/>
          </a:p>
          <a:p>
            <a:pPr indent="-285750" lvl="1" marL="742950" marR="0" rtl="0" algn="l">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Comparison</a:t>
            </a:r>
            <a:r>
              <a:rPr b="0" i="0" lang="en-US" sz="1600" u="none" cap="none" strike="noStrike">
                <a:solidFill>
                  <a:schemeClr val="dk1"/>
                </a:solidFill>
                <a:latin typeface="Arial"/>
                <a:ea typeface="Arial"/>
                <a:cs typeface="Arial"/>
                <a:sym typeface="Arial"/>
              </a:rPr>
              <a:t>: Easily identify the best model based on metrics.</a:t>
            </a:r>
            <a:endParaRPr/>
          </a:p>
          <a:p>
            <a:pPr indent="-285750" lvl="1" marL="742950" marR="0" rtl="0" algn="l">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Versioning</a:t>
            </a:r>
            <a:r>
              <a:rPr b="0" i="0" lang="en-US" sz="1600" u="none" cap="none" strike="noStrike">
                <a:solidFill>
                  <a:schemeClr val="dk1"/>
                </a:solidFill>
                <a:latin typeface="Arial"/>
                <a:ea typeface="Arial"/>
                <a:cs typeface="Arial"/>
                <a:sym typeface="Arial"/>
              </a:rPr>
              <a:t>: All model artifacts are stored, making it easier to deploy or improve in the future.</a:t>
            </a:r>
            <a:endParaRPr/>
          </a:p>
        </p:txBody>
      </p:sp>
      <p:pic>
        <p:nvPicPr>
          <p:cNvPr id="659" name="Google Shape;659;p36"/>
          <p:cNvPicPr preferRelativeResize="0"/>
          <p:nvPr/>
        </p:nvPicPr>
        <p:blipFill rotWithShape="1">
          <a:blip r:embed="rId5">
            <a:alphaModFix/>
          </a:blip>
          <a:srcRect b="0" l="0" r="0" t="0"/>
          <a:stretch/>
        </p:blipFill>
        <p:spPr>
          <a:xfrm>
            <a:off x="0" y="5936126"/>
            <a:ext cx="1047750" cy="914400"/>
          </a:xfrm>
          <a:prstGeom prst="rect">
            <a:avLst/>
          </a:prstGeom>
          <a:noFill/>
          <a:ln>
            <a:noFill/>
          </a:ln>
        </p:spPr>
      </p:pic>
      <p:pic>
        <p:nvPicPr>
          <p:cNvPr id="660" name="Google Shape;660;p36"/>
          <p:cNvPicPr preferRelativeResize="0"/>
          <p:nvPr/>
        </p:nvPicPr>
        <p:blipFill rotWithShape="1">
          <a:blip r:embed="rId6">
            <a:alphaModFix/>
          </a:blip>
          <a:srcRect b="0" l="0" r="0" t="0"/>
          <a:stretch/>
        </p:blipFill>
        <p:spPr>
          <a:xfrm>
            <a:off x="10010775" y="0"/>
            <a:ext cx="2181225" cy="952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7"/>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666" name="Google Shape;666;p37"/>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7" name="Google Shape;667;p37"/>
          <p:cNvPicPr preferRelativeResize="0"/>
          <p:nvPr/>
        </p:nvPicPr>
        <p:blipFill rotWithShape="1">
          <a:blip r:embed="rId3">
            <a:alphaModFix/>
          </a:blip>
          <a:srcRect b="4965" l="0" r="0" t="3926"/>
          <a:stretch/>
        </p:blipFill>
        <p:spPr>
          <a:xfrm>
            <a:off x="152400" y="98175"/>
            <a:ext cx="12039600" cy="65981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8"/>
          <p:cNvSpPr/>
          <p:nvPr/>
        </p:nvSpPr>
        <p:spPr>
          <a:xfrm>
            <a:off x="685993" y="1188268"/>
            <a:ext cx="6096000" cy="646331"/>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Deployed Twitter RoBERTa sentiment analysis model using Gradio for quick and interactive web-based access.</a:t>
            </a:r>
            <a:endParaRPr/>
          </a:p>
        </p:txBody>
      </p:sp>
      <p:sp>
        <p:nvSpPr>
          <p:cNvPr id="673" name="Google Shape;673;p38"/>
          <p:cNvSpPr/>
          <p:nvPr/>
        </p:nvSpPr>
        <p:spPr>
          <a:xfrm>
            <a:off x="909729" y="4706961"/>
            <a:ext cx="609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Benefits of Gradio:</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 Fast and easy deployment</a:t>
            </a:r>
            <a:r>
              <a:rPr lang="en-US" sz="1800">
                <a:solidFill>
                  <a:schemeClr val="dk1"/>
                </a:solidFill>
                <a:latin typeface="Arial"/>
                <a:ea typeface="Arial"/>
                <a:cs typeface="Arial"/>
                <a:sym typeface="Arial"/>
              </a:rPr>
              <a:t> for demos and prototyping.</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 Interactive interface</a:t>
            </a:r>
            <a:r>
              <a:rPr lang="en-US" sz="1800">
                <a:solidFill>
                  <a:schemeClr val="dk1"/>
                </a:solidFill>
                <a:latin typeface="Arial"/>
                <a:ea typeface="Arial"/>
                <a:cs typeface="Arial"/>
                <a:sym typeface="Arial"/>
              </a:rPr>
              <a:t> allows real-time model testing.</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 No complex backend</a:t>
            </a:r>
            <a:r>
              <a:rPr lang="en-US" sz="1800">
                <a:solidFill>
                  <a:schemeClr val="dk1"/>
                </a:solidFill>
                <a:latin typeface="Arial"/>
                <a:ea typeface="Arial"/>
                <a:cs typeface="Arial"/>
                <a:sym typeface="Arial"/>
              </a:rPr>
              <a:t> or web framework needed.</a:t>
            </a:r>
            <a:endParaRPr/>
          </a:p>
        </p:txBody>
      </p:sp>
      <p:sp>
        <p:nvSpPr>
          <p:cNvPr id="674" name="Google Shape;674;p38"/>
          <p:cNvSpPr txBox="1"/>
          <p:nvPr/>
        </p:nvSpPr>
        <p:spPr>
          <a:xfrm>
            <a:off x="364788" y="302740"/>
            <a:ext cx="76118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haroni"/>
                <a:ea typeface="Aharoni"/>
                <a:cs typeface="Aharoni"/>
                <a:sym typeface="Aharoni"/>
              </a:rPr>
              <a:t>Sentiment Analysis Model Deployment</a:t>
            </a:r>
            <a:endParaRPr b="1" sz="2800">
              <a:solidFill>
                <a:schemeClr val="dk1"/>
              </a:solidFill>
              <a:latin typeface="Aharoni"/>
              <a:ea typeface="Aharoni"/>
              <a:cs typeface="Aharoni"/>
              <a:sym typeface="Aharoni"/>
            </a:endParaRPr>
          </a:p>
        </p:txBody>
      </p:sp>
      <p:pic>
        <p:nvPicPr>
          <p:cNvPr descr="A screenshot of a computer&#10;&#10;Description automatically generated" id="675" name="Google Shape;675;p38"/>
          <p:cNvPicPr preferRelativeResize="0"/>
          <p:nvPr/>
        </p:nvPicPr>
        <p:blipFill rotWithShape="1">
          <a:blip r:embed="rId3">
            <a:alphaModFix/>
          </a:blip>
          <a:srcRect b="0" l="0" r="0" t="0"/>
          <a:stretch/>
        </p:blipFill>
        <p:spPr>
          <a:xfrm>
            <a:off x="1401492" y="1834599"/>
            <a:ext cx="9058275" cy="2524125"/>
          </a:xfrm>
          <a:prstGeom prst="rect">
            <a:avLst/>
          </a:prstGeom>
          <a:noFill/>
          <a:ln>
            <a:noFill/>
          </a:ln>
        </p:spPr>
      </p:pic>
      <p:sp>
        <p:nvSpPr>
          <p:cNvPr id="676" name="Google Shape;676;p38"/>
          <p:cNvSpPr txBox="1"/>
          <p:nvPr/>
        </p:nvSpPr>
        <p:spPr>
          <a:xfrm>
            <a:off x="5862535" y="677962"/>
            <a:ext cx="6094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with Gradio</a:t>
            </a:r>
            <a:endParaRPr sz="1800">
              <a:solidFill>
                <a:srgbClr val="FF0000"/>
              </a:solidFill>
              <a:latin typeface="Arial"/>
              <a:ea typeface="Arial"/>
              <a:cs typeface="Arial"/>
              <a:sym typeface="Arial"/>
            </a:endParaRPr>
          </a:p>
        </p:txBody>
      </p:sp>
      <p:pic>
        <p:nvPicPr>
          <p:cNvPr id="677" name="Google Shape;677;p38"/>
          <p:cNvPicPr preferRelativeResize="0"/>
          <p:nvPr/>
        </p:nvPicPr>
        <p:blipFill rotWithShape="1">
          <a:blip r:embed="rId4">
            <a:alphaModFix/>
          </a:blip>
          <a:srcRect b="0" l="0" r="0" t="0"/>
          <a:stretch/>
        </p:blipFill>
        <p:spPr>
          <a:xfrm>
            <a:off x="0" y="5943600"/>
            <a:ext cx="1047750" cy="914400"/>
          </a:xfrm>
          <a:prstGeom prst="rect">
            <a:avLst/>
          </a:prstGeom>
          <a:noFill/>
          <a:ln>
            <a:noFill/>
          </a:ln>
        </p:spPr>
      </p:pic>
      <p:pic>
        <p:nvPicPr>
          <p:cNvPr id="678" name="Google Shape;678;p38"/>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9"/>
          <p:cNvSpPr txBox="1"/>
          <p:nvPr>
            <p:ph type="ctrTitle"/>
          </p:nvPr>
        </p:nvSpPr>
        <p:spPr>
          <a:xfrm>
            <a:off x="4238423" y="421424"/>
            <a:ext cx="4179570" cy="9404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a:t>CONTRIBUTION</a:t>
            </a:r>
            <a:endParaRPr/>
          </a:p>
        </p:txBody>
      </p:sp>
      <p:sp>
        <p:nvSpPr>
          <p:cNvPr id="684" name="Google Shape;684;p39"/>
          <p:cNvSpPr txBox="1"/>
          <p:nvPr/>
        </p:nvSpPr>
        <p:spPr>
          <a:xfrm>
            <a:off x="1021404" y="1361874"/>
            <a:ext cx="1006812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All team members contributed throughout the whole project, we discussed a lot of points all over the project together. But we can  divide the project to 6 main tasks: </a:t>
            </a:r>
            <a:endParaRPr/>
          </a:p>
        </p:txBody>
      </p:sp>
      <p:graphicFrame>
        <p:nvGraphicFramePr>
          <p:cNvPr id="685" name="Google Shape;685;p39"/>
          <p:cNvGraphicFramePr/>
          <p:nvPr/>
        </p:nvGraphicFramePr>
        <p:xfrm>
          <a:off x="2032000" y="2538953"/>
          <a:ext cx="3000000" cy="3000000"/>
        </p:xfrm>
        <a:graphic>
          <a:graphicData uri="http://schemas.openxmlformats.org/drawingml/2006/table">
            <a:tbl>
              <a:tblPr bandRow="1" firstRow="1">
                <a:noFill/>
                <a:tableStyleId>{59F17466-C528-4658-903D-F944C1B33B9A}</a:tableStyleId>
              </a:tblPr>
              <a:tblGrid>
                <a:gridCol w="4064000"/>
                <a:gridCol w="4064000"/>
              </a:tblGrid>
              <a:tr h="370850">
                <a:tc>
                  <a:txBody>
                    <a:bodyPr/>
                    <a:lstStyle/>
                    <a:p>
                      <a:pPr indent="0" lvl="0" marL="0" marR="0" rtl="0" algn="ctr">
                        <a:spcBef>
                          <a:spcPts val="0"/>
                        </a:spcBef>
                        <a:spcAft>
                          <a:spcPts val="0"/>
                        </a:spcAft>
                        <a:buNone/>
                      </a:pPr>
                      <a:r>
                        <a:rPr lang="en-US" sz="1800"/>
                        <a:t>Task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Contributor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Data Gathering and pre-processing</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Ahmed Hesham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Machine Learning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Kareem Khaled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NLP (VADER vs RoBERTa)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Noureen Amer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BERT and MLflow integration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Anan Ahmed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GANs and Model deployment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Zainab Galal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documentation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All team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
          <p:cNvSpPr txBox="1"/>
          <p:nvPr>
            <p:ph type="title"/>
          </p:nvPr>
        </p:nvSpPr>
        <p:spPr>
          <a:xfrm>
            <a:off x="407061" y="346509"/>
            <a:ext cx="4310853" cy="62752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3F3F3F"/>
              </a:buClr>
              <a:buSzPct val="100000"/>
              <a:buFont typeface="Arial"/>
              <a:buNone/>
            </a:pPr>
            <a:r>
              <a:rPr lang="en-US">
                <a:latin typeface="Arial"/>
                <a:ea typeface="Arial"/>
                <a:cs typeface="Arial"/>
                <a:sym typeface="Arial"/>
              </a:rPr>
              <a:t>DATA COLLECTION AND PREPROCESSING</a:t>
            </a:r>
            <a:endParaRPr/>
          </a:p>
        </p:txBody>
      </p:sp>
      <p:sp>
        <p:nvSpPr>
          <p:cNvPr id="307" name="Google Shape;307;p4"/>
          <p:cNvSpPr txBox="1"/>
          <p:nvPr>
            <p:ph idx="1" type="body"/>
          </p:nvPr>
        </p:nvSpPr>
        <p:spPr>
          <a:xfrm>
            <a:off x="697960" y="1398461"/>
            <a:ext cx="5265095" cy="166589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0"/>
              </a:spcBef>
              <a:spcAft>
                <a:spcPts val="0"/>
              </a:spcAft>
              <a:buClr>
                <a:srgbClr val="3F3F3F"/>
              </a:buClr>
              <a:buSzPct val="100000"/>
              <a:buFont typeface="Noto Sans Symbols"/>
              <a:buChar char="⮚"/>
            </a:pPr>
            <a:r>
              <a:rPr lang="en-US"/>
              <a:t>Data Gathering: </a:t>
            </a:r>
            <a:endParaRPr/>
          </a:p>
          <a:p>
            <a:pPr indent="-285750" lvl="0" marL="285750" rtl="0" algn="l">
              <a:lnSpc>
                <a:spcPct val="90000"/>
              </a:lnSpc>
              <a:spcBef>
                <a:spcPts val="1000"/>
              </a:spcBef>
              <a:spcAft>
                <a:spcPts val="0"/>
              </a:spcAft>
              <a:buClr>
                <a:srgbClr val="3F3F3F"/>
              </a:buClr>
              <a:buSzPct val="100000"/>
              <a:buFont typeface="Noto Sans Symbols"/>
              <a:buChar char="✔"/>
            </a:pPr>
            <a:r>
              <a:rPr lang="en-US" sz="1400"/>
              <a:t>Collected customer feedback from Amazon on intel CPU products.</a:t>
            </a:r>
            <a:endParaRPr/>
          </a:p>
          <a:p>
            <a:pPr indent="-285750" lvl="0" marL="285750" rtl="0" algn="l">
              <a:lnSpc>
                <a:spcPct val="90000"/>
              </a:lnSpc>
              <a:spcBef>
                <a:spcPts val="1000"/>
              </a:spcBef>
              <a:spcAft>
                <a:spcPts val="0"/>
              </a:spcAft>
              <a:buClr>
                <a:srgbClr val="3F3F3F"/>
              </a:buClr>
              <a:buSzPct val="100000"/>
              <a:buFont typeface="Noto Sans Symbols"/>
              <a:buChar char="✔"/>
            </a:pPr>
            <a:r>
              <a:rPr lang="en-US" sz="1400"/>
              <a:t>These reviews include information like (Product name, rating, feedback title, feedback content and feedback date)</a:t>
            </a:r>
            <a:endParaRPr/>
          </a:p>
          <a:p>
            <a:pPr indent="-285750" lvl="0" marL="285750" rtl="0" algn="l">
              <a:lnSpc>
                <a:spcPct val="90000"/>
              </a:lnSpc>
              <a:spcBef>
                <a:spcPts val="1000"/>
              </a:spcBef>
              <a:spcAft>
                <a:spcPts val="0"/>
              </a:spcAft>
              <a:buClr>
                <a:srgbClr val="3F3F3F"/>
              </a:buClr>
              <a:buSzPct val="100000"/>
              <a:buFont typeface="Noto Sans Symbols"/>
              <a:buChar char="✔"/>
            </a:pPr>
            <a:r>
              <a:rPr lang="en-US" sz="1400"/>
              <a:t>Each feedback has a URL referring to its reference from where it was extracted.</a:t>
            </a:r>
            <a:endParaRPr/>
          </a:p>
        </p:txBody>
      </p:sp>
      <p:pic>
        <p:nvPicPr>
          <p:cNvPr descr="A screenshot of a computer&#10;&#10;Description automatically generated" id="308" name="Google Shape;308;p4"/>
          <p:cNvPicPr preferRelativeResize="0"/>
          <p:nvPr/>
        </p:nvPicPr>
        <p:blipFill rotWithShape="1">
          <a:blip r:embed="rId3">
            <a:alphaModFix/>
          </a:blip>
          <a:srcRect b="0" l="0" r="0" t="0"/>
          <a:stretch/>
        </p:blipFill>
        <p:spPr>
          <a:xfrm>
            <a:off x="697960" y="3429000"/>
            <a:ext cx="10849358" cy="2314729"/>
          </a:xfrm>
          <a:prstGeom prst="rect">
            <a:avLst/>
          </a:prstGeom>
          <a:noFill/>
          <a:ln>
            <a:noFill/>
          </a:ln>
        </p:spPr>
      </p:pic>
      <p:sp>
        <p:nvSpPr>
          <p:cNvPr id="309" name="Google Shape;30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10" name="Google Shape;3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1" name="Google Shape;311;p4"/>
          <p:cNvPicPr preferRelativeResize="0"/>
          <p:nvPr/>
        </p:nvPicPr>
        <p:blipFill rotWithShape="1">
          <a:blip r:embed="rId4">
            <a:alphaModFix/>
          </a:blip>
          <a:srcRect b="0" l="0" r="0" t="0"/>
          <a:stretch/>
        </p:blipFill>
        <p:spPr>
          <a:xfrm>
            <a:off x="16833" y="5899150"/>
            <a:ext cx="1047750" cy="914400"/>
          </a:xfrm>
          <a:prstGeom prst="rect">
            <a:avLst/>
          </a:prstGeom>
          <a:noFill/>
          <a:ln>
            <a:noFill/>
          </a:ln>
        </p:spPr>
      </p:pic>
      <p:pic>
        <p:nvPicPr>
          <p:cNvPr id="312" name="Google Shape;312;p4"/>
          <p:cNvPicPr preferRelativeResize="0"/>
          <p:nvPr/>
        </p:nvPicPr>
        <p:blipFill rotWithShape="1">
          <a:blip r:embed="rId5">
            <a:alphaModFix/>
          </a:blip>
          <a:srcRect b="0" l="0" r="0" t="0"/>
          <a:stretch/>
        </p:blipFill>
        <p:spPr>
          <a:xfrm>
            <a:off x="10010775" y="21536"/>
            <a:ext cx="2181225" cy="95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0"/>
          <p:cNvSpPr txBox="1"/>
          <p:nvPr>
            <p:ph type="ctrTitle"/>
          </p:nvPr>
        </p:nvSpPr>
        <p:spPr>
          <a:xfrm>
            <a:off x="2487588" y="3093733"/>
            <a:ext cx="7216824" cy="6906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sz="4000"/>
              <a:t>THANK YOU FOR LISTENING! </a:t>
            </a:r>
            <a:endParaRPr/>
          </a:p>
        </p:txBody>
      </p:sp>
      <p:sp>
        <p:nvSpPr>
          <p:cNvPr id="691" name="Google Shape;691;p40"/>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692" name="Google Shape;692;p40"/>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3" name="Google Shape;693;p40"/>
          <p:cNvPicPr preferRelativeResize="0"/>
          <p:nvPr/>
        </p:nvPicPr>
        <p:blipFill rotWithShape="1">
          <a:blip r:embed="rId3">
            <a:alphaModFix/>
          </a:blip>
          <a:srcRect b="0" l="0" r="0" t="0"/>
          <a:stretch/>
        </p:blipFill>
        <p:spPr>
          <a:xfrm>
            <a:off x="10010775" y="0"/>
            <a:ext cx="2181225" cy="952500"/>
          </a:xfrm>
          <a:prstGeom prst="rect">
            <a:avLst/>
          </a:prstGeom>
          <a:noFill/>
          <a:ln>
            <a:noFill/>
          </a:ln>
        </p:spPr>
      </p:pic>
      <p:pic>
        <p:nvPicPr>
          <p:cNvPr id="694" name="Google Shape;694;p40"/>
          <p:cNvPicPr preferRelativeResize="0"/>
          <p:nvPr/>
        </p:nvPicPr>
        <p:blipFill rotWithShape="1">
          <a:blip r:embed="rId4">
            <a:alphaModFix/>
          </a:blip>
          <a:srcRect b="0" l="0" r="0" t="0"/>
          <a:stretch/>
        </p:blipFill>
        <p:spPr>
          <a:xfrm>
            <a:off x="0" y="5943600"/>
            <a:ext cx="104775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
          <p:cNvSpPr txBox="1"/>
          <p:nvPr>
            <p:ph idx="1" type="body"/>
          </p:nvPr>
        </p:nvSpPr>
        <p:spPr>
          <a:xfrm>
            <a:off x="377488" y="382772"/>
            <a:ext cx="4087508" cy="51217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F3F3F"/>
              </a:buClr>
              <a:buSzPts val="2000"/>
              <a:buFont typeface="Noto Sans Symbols"/>
              <a:buChar char="⮚"/>
            </a:pPr>
            <a:r>
              <a:rPr lang="en-US"/>
              <a:t>Data pre-processing steps</a:t>
            </a:r>
            <a:endParaRPr/>
          </a:p>
        </p:txBody>
      </p:sp>
      <p:sp>
        <p:nvSpPr>
          <p:cNvPr id="318" name="Google Shape;318;p5"/>
          <p:cNvSpPr txBox="1"/>
          <p:nvPr>
            <p:ph idx="2" type="body"/>
          </p:nvPr>
        </p:nvSpPr>
        <p:spPr>
          <a:xfrm>
            <a:off x="487709" y="942132"/>
            <a:ext cx="6749670" cy="298784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3F3F3F"/>
              </a:buClr>
              <a:buSzPts val="2000"/>
              <a:buFont typeface="Arial"/>
              <a:buAutoNum type="arabicPeriod"/>
            </a:pPr>
            <a:r>
              <a:rPr lang="en-US" sz="2000"/>
              <a:t>Text Cleaning</a:t>
            </a:r>
            <a:r>
              <a:rPr lang="en-US"/>
              <a:t>: Clean the title and content columns to remove noise, unwanted characters, and normalize the text for analysis. </a:t>
            </a:r>
            <a:endParaRPr/>
          </a:p>
          <a:p>
            <a:pPr indent="-285750" lvl="0" marL="285750" rtl="0" algn="l">
              <a:lnSpc>
                <a:spcPct val="100000"/>
              </a:lnSpc>
              <a:spcBef>
                <a:spcPts val="1000"/>
              </a:spcBef>
              <a:spcAft>
                <a:spcPts val="0"/>
              </a:spcAft>
              <a:buClr>
                <a:srgbClr val="3F3F3F"/>
              </a:buClr>
              <a:buSzPts val="1600"/>
              <a:buFont typeface="Noto Sans Symbols"/>
              <a:buChar char="✔"/>
            </a:pPr>
            <a:r>
              <a:rPr b="1" lang="en-US" sz="1600"/>
              <a:t>Lowercasing</a:t>
            </a:r>
            <a:r>
              <a:rPr lang="en-US"/>
              <a:t>: Converted all text to lowercase for uniformity.</a:t>
            </a:r>
            <a:endParaRPr/>
          </a:p>
          <a:p>
            <a:pPr indent="-285750" lvl="0" marL="285750" rtl="0" algn="l">
              <a:lnSpc>
                <a:spcPct val="100000"/>
              </a:lnSpc>
              <a:spcBef>
                <a:spcPts val="1000"/>
              </a:spcBef>
              <a:spcAft>
                <a:spcPts val="0"/>
              </a:spcAft>
              <a:buClr>
                <a:srgbClr val="3F3F3F"/>
              </a:buClr>
              <a:buSzPts val="1600"/>
              <a:buFont typeface="Noto Sans Symbols"/>
              <a:buChar char="✔"/>
            </a:pPr>
            <a:r>
              <a:rPr b="1" lang="en-US" sz="1600"/>
              <a:t>Removing Punctuation</a:t>
            </a:r>
            <a:r>
              <a:rPr lang="en-US"/>
              <a:t>: Removed punctuation to focus only on words.</a:t>
            </a:r>
            <a:endParaRPr/>
          </a:p>
          <a:p>
            <a:pPr indent="-285750" lvl="0" marL="285750" rtl="0" algn="l">
              <a:lnSpc>
                <a:spcPct val="100000"/>
              </a:lnSpc>
              <a:spcBef>
                <a:spcPts val="1000"/>
              </a:spcBef>
              <a:spcAft>
                <a:spcPts val="0"/>
              </a:spcAft>
              <a:buClr>
                <a:srgbClr val="3F3F3F"/>
              </a:buClr>
              <a:buSzPts val="1600"/>
              <a:buFont typeface="Noto Sans Symbols"/>
              <a:buChar char="✔"/>
            </a:pPr>
            <a:r>
              <a:rPr b="1" lang="en-US" sz="1600"/>
              <a:t>Removing Unicode Characters</a:t>
            </a:r>
            <a:r>
              <a:rPr lang="en-US"/>
              <a:t>: Cleaned up any non-standard characters (e.g., \xa0, \x8c).</a:t>
            </a:r>
            <a:endParaRPr/>
          </a:p>
          <a:p>
            <a:pPr indent="-285750" lvl="0" marL="285750" rtl="0" algn="l">
              <a:lnSpc>
                <a:spcPct val="100000"/>
              </a:lnSpc>
              <a:spcBef>
                <a:spcPts val="1000"/>
              </a:spcBef>
              <a:spcAft>
                <a:spcPts val="0"/>
              </a:spcAft>
              <a:buClr>
                <a:srgbClr val="3F3F3F"/>
              </a:buClr>
              <a:buSzPts val="1600"/>
              <a:buFont typeface="Noto Sans Symbols"/>
              <a:buChar char="✔"/>
            </a:pPr>
            <a:r>
              <a:rPr b="1" lang="en-US" sz="1600"/>
              <a:t>Removing Non-ASCII Characters</a:t>
            </a:r>
            <a:r>
              <a:rPr lang="en-US"/>
              <a:t>: Stripped out any characters outside the ASCII range to ensure compatibility.</a:t>
            </a:r>
            <a:endParaRPr/>
          </a:p>
          <a:p>
            <a:pPr indent="-285750" lvl="0" marL="285750" rtl="0" algn="l">
              <a:lnSpc>
                <a:spcPct val="100000"/>
              </a:lnSpc>
              <a:spcBef>
                <a:spcPts val="1000"/>
              </a:spcBef>
              <a:spcAft>
                <a:spcPts val="0"/>
              </a:spcAft>
              <a:buClr>
                <a:srgbClr val="3F3F3F"/>
              </a:buClr>
              <a:buSzPts val="1600"/>
              <a:buFont typeface="Noto Sans Symbols"/>
              <a:buChar char="✔"/>
            </a:pPr>
            <a:r>
              <a:rPr b="1" lang="en-US" sz="1600"/>
              <a:t>Removing Extra Spaces: </a:t>
            </a:r>
            <a:r>
              <a:rPr lang="en-US"/>
              <a:t>Normalized spacing to ensure consistency.</a:t>
            </a:r>
            <a:endParaRPr/>
          </a:p>
        </p:txBody>
      </p:sp>
      <p:sp>
        <p:nvSpPr>
          <p:cNvPr id="319" name="Google Shape;319;p5"/>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black and white text&#10;&#10;Description automatically generated" id="320" name="Google Shape;320;p5"/>
          <p:cNvPicPr preferRelativeResize="0"/>
          <p:nvPr/>
        </p:nvPicPr>
        <p:blipFill rotWithShape="1">
          <a:blip r:embed="rId3">
            <a:alphaModFix/>
          </a:blip>
          <a:srcRect b="0" l="0" r="0" t="0"/>
          <a:stretch/>
        </p:blipFill>
        <p:spPr>
          <a:xfrm>
            <a:off x="7119802" y="2136498"/>
            <a:ext cx="1775614" cy="693480"/>
          </a:xfrm>
          <a:prstGeom prst="rect">
            <a:avLst/>
          </a:prstGeom>
          <a:noFill/>
          <a:ln>
            <a:noFill/>
          </a:ln>
        </p:spPr>
      </p:pic>
      <p:pic>
        <p:nvPicPr>
          <p:cNvPr descr="A black and white text&#10;&#10;Description automatically generated" id="321" name="Google Shape;321;p5"/>
          <p:cNvPicPr preferRelativeResize="0"/>
          <p:nvPr/>
        </p:nvPicPr>
        <p:blipFill rotWithShape="1">
          <a:blip r:embed="rId4">
            <a:alphaModFix/>
          </a:blip>
          <a:srcRect b="0" l="0" r="0" t="0"/>
          <a:stretch/>
        </p:blipFill>
        <p:spPr>
          <a:xfrm>
            <a:off x="10119194" y="2104553"/>
            <a:ext cx="1585097" cy="678239"/>
          </a:xfrm>
          <a:prstGeom prst="rect">
            <a:avLst/>
          </a:prstGeom>
          <a:noFill/>
          <a:ln>
            <a:noFill/>
          </a:ln>
        </p:spPr>
      </p:pic>
      <p:sp>
        <p:nvSpPr>
          <p:cNvPr id="322" name="Google Shape;322;p5"/>
          <p:cNvSpPr/>
          <p:nvPr/>
        </p:nvSpPr>
        <p:spPr>
          <a:xfrm>
            <a:off x="8978630" y="2324911"/>
            <a:ext cx="1011676" cy="365125"/>
          </a:xfrm>
          <a:prstGeom prst="rightArrow">
            <a:avLst>
              <a:gd fmla="val 50000" name="adj1"/>
              <a:gd fmla="val 50000" name="adj2"/>
            </a:avLst>
          </a:prstGeom>
          <a:solidFill>
            <a:schemeClr val="accent1"/>
          </a:solidFill>
          <a:ln cap="flat" cmpd="sng" w="12700">
            <a:solidFill>
              <a:srgbClr val="6967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sign with white text&#10;&#10;Description automatically generated" id="323" name="Google Shape;323;p5"/>
          <p:cNvPicPr preferRelativeResize="0"/>
          <p:nvPr/>
        </p:nvPicPr>
        <p:blipFill rotWithShape="1">
          <a:blip r:embed="rId5">
            <a:alphaModFix/>
          </a:blip>
          <a:srcRect b="0" l="0" r="0" t="0"/>
          <a:stretch/>
        </p:blipFill>
        <p:spPr>
          <a:xfrm>
            <a:off x="802606" y="3977159"/>
            <a:ext cx="3779122" cy="556200"/>
          </a:xfrm>
          <a:prstGeom prst="rect">
            <a:avLst/>
          </a:prstGeom>
          <a:noFill/>
          <a:ln>
            <a:noFill/>
          </a:ln>
        </p:spPr>
      </p:pic>
      <p:sp>
        <p:nvSpPr>
          <p:cNvPr id="324" name="Google Shape;324;p5"/>
          <p:cNvSpPr/>
          <p:nvPr/>
        </p:nvSpPr>
        <p:spPr>
          <a:xfrm>
            <a:off x="4919681" y="4072696"/>
            <a:ext cx="1534134" cy="365125"/>
          </a:xfrm>
          <a:prstGeom prst="rightArrow">
            <a:avLst>
              <a:gd fmla="val 50000" name="adj1"/>
              <a:gd fmla="val 50000" name="adj2"/>
            </a:avLst>
          </a:prstGeom>
          <a:solidFill>
            <a:schemeClr val="accent1"/>
          </a:solidFill>
          <a:ln cap="flat" cmpd="sng" w="12700">
            <a:solidFill>
              <a:srgbClr val="6967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 name="Google Shape;325;p5"/>
          <p:cNvPicPr preferRelativeResize="0"/>
          <p:nvPr/>
        </p:nvPicPr>
        <p:blipFill rotWithShape="1">
          <a:blip r:embed="rId6">
            <a:alphaModFix/>
          </a:blip>
          <a:srcRect b="0" l="0" r="0" t="0"/>
          <a:stretch/>
        </p:blipFill>
        <p:spPr>
          <a:xfrm>
            <a:off x="6624437" y="4000750"/>
            <a:ext cx="4708385" cy="509015"/>
          </a:xfrm>
          <a:prstGeom prst="rect">
            <a:avLst/>
          </a:prstGeom>
          <a:noFill/>
          <a:ln>
            <a:noFill/>
          </a:ln>
        </p:spPr>
      </p:pic>
      <p:sp>
        <p:nvSpPr>
          <p:cNvPr id="326" name="Google Shape;326;p5"/>
          <p:cNvSpPr txBox="1"/>
          <p:nvPr/>
        </p:nvSpPr>
        <p:spPr>
          <a:xfrm>
            <a:off x="502793" y="4789859"/>
            <a:ext cx="5829913"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a:t>
            </a:r>
            <a:r>
              <a:rPr lang="en-US" sz="2000">
                <a:solidFill>
                  <a:schemeClr val="dk1"/>
                </a:solidFill>
                <a:latin typeface="Arial"/>
                <a:ea typeface="Arial"/>
                <a:cs typeface="Arial"/>
                <a:sym typeface="Arial"/>
              </a:rPr>
              <a:t>Date Formatting: </a:t>
            </a:r>
            <a:r>
              <a:rPr lang="en-US" sz="1400">
                <a:solidFill>
                  <a:schemeClr val="dk1"/>
                </a:solidFill>
                <a:latin typeface="Arial"/>
                <a:ea typeface="Arial"/>
                <a:cs typeface="Arial"/>
                <a:sym typeface="Arial"/>
              </a:rPr>
              <a:t>Ensure consistency in date formats across the dataset</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Converted dates to a consistent format (DD-MM-YYYY).</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Filled any missing dates with the mean date value of the dataset.</a:t>
            </a:r>
            <a:endParaRPr/>
          </a:p>
        </p:txBody>
      </p:sp>
      <p:pic>
        <p:nvPicPr>
          <p:cNvPr descr="A black and white calendar&#10;&#10;Description automatically generated" id="327" name="Google Shape;327;p5"/>
          <p:cNvPicPr preferRelativeResize="0"/>
          <p:nvPr/>
        </p:nvPicPr>
        <p:blipFill rotWithShape="1">
          <a:blip r:embed="rId7">
            <a:alphaModFix/>
          </a:blip>
          <a:srcRect b="0" l="0" r="0" t="0"/>
          <a:stretch/>
        </p:blipFill>
        <p:spPr>
          <a:xfrm>
            <a:off x="6332706" y="5203322"/>
            <a:ext cx="736065" cy="1492863"/>
          </a:xfrm>
          <a:prstGeom prst="rect">
            <a:avLst/>
          </a:prstGeom>
          <a:noFill/>
          <a:ln>
            <a:noFill/>
          </a:ln>
        </p:spPr>
      </p:pic>
      <p:sp>
        <p:nvSpPr>
          <p:cNvPr id="328" name="Google Shape;328;p5"/>
          <p:cNvSpPr/>
          <p:nvPr/>
        </p:nvSpPr>
        <p:spPr>
          <a:xfrm>
            <a:off x="7237379" y="5820479"/>
            <a:ext cx="978565" cy="428314"/>
          </a:xfrm>
          <a:prstGeom prst="rightArrow">
            <a:avLst>
              <a:gd fmla="val 50000" name="adj1"/>
              <a:gd fmla="val 50000" name="adj2"/>
            </a:avLst>
          </a:prstGeom>
          <a:solidFill>
            <a:schemeClr val="accent1"/>
          </a:solidFill>
          <a:ln cap="flat" cmpd="sng" w="12700">
            <a:solidFill>
              <a:srgbClr val="6967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background with white numbers&#10;&#10;Description automatically generated" id="329" name="Google Shape;329;p5"/>
          <p:cNvPicPr preferRelativeResize="0"/>
          <p:nvPr/>
        </p:nvPicPr>
        <p:blipFill rotWithShape="1">
          <a:blip r:embed="rId8">
            <a:alphaModFix/>
          </a:blip>
          <a:srcRect b="0" l="0" r="0" t="0"/>
          <a:stretch/>
        </p:blipFill>
        <p:spPr>
          <a:xfrm>
            <a:off x="8467475" y="5203322"/>
            <a:ext cx="706622" cy="1492863"/>
          </a:xfrm>
          <a:prstGeom prst="rect">
            <a:avLst/>
          </a:prstGeom>
          <a:noFill/>
          <a:ln>
            <a:noFill/>
          </a:ln>
        </p:spPr>
      </p:pic>
      <p:sp>
        <p:nvSpPr>
          <p:cNvPr id="330" name="Google Shape;330;p5"/>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331" name="Google Shape;331;p5"/>
          <p:cNvPicPr preferRelativeResize="0"/>
          <p:nvPr/>
        </p:nvPicPr>
        <p:blipFill rotWithShape="1">
          <a:blip r:embed="rId9">
            <a:alphaModFix/>
          </a:blip>
          <a:srcRect b="0" l="0" r="0" t="0"/>
          <a:stretch/>
        </p:blipFill>
        <p:spPr>
          <a:xfrm>
            <a:off x="4477" y="5918660"/>
            <a:ext cx="1047750" cy="914400"/>
          </a:xfrm>
          <a:prstGeom prst="rect">
            <a:avLst/>
          </a:prstGeom>
          <a:noFill/>
          <a:ln>
            <a:noFill/>
          </a:ln>
        </p:spPr>
      </p:pic>
      <p:pic>
        <p:nvPicPr>
          <p:cNvPr id="332" name="Google Shape;332;p5"/>
          <p:cNvPicPr preferRelativeResize="0"/>
          <p:nvPr/>
        </p:nvPicPr>
        <p:blipFill rotWithShape="1">
          <a:blip r:embed="rId10">
            <a:alphaModFix/>
          </a:blip>
          <a:srcRect b="0" l="0" r="0" t="0"/>
          <a:stretch/>
        </p:blipFill>
        <p:spPr>
          <a:xfrm>
            <a:off x="9990306" y="7775"/>
            <a:ext cx="2181225" cy="9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
          <p:cNvSpPr txBox="1"/>
          <p:nvPr>
            <p:ph idx="1" type="body"/>
          </p:nvPr>
        </p:nvSpPr>
        <p:spPr>
          <a:xfrm>
            <a:off x="311488" y="226910"/>
            <a:ext cx="4912975" cy="104741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2000"/>
              <a:buNone/>
            </a:pPr>
            <a:r>
              <a:rPr lang="en-US" sz="2000"/>
              <a:t>3. Product Categorization: </a:t>
            </a:r>
            <a:r>
              <a:rPr lang="en-US"/>
              <a:t>Categorize the products into Intel’s processor models (i3, i5, i7, i9) based on the product name.</a:t>
            </a:r>
            <a:endParaRPr/>
          </a:p>
        </p:txBody>
      </p:sp>
      <p:sp>
        <p:nvSpPr>
          <p:cNvPr id="338" name="Google Shape;338;p6"/>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6"/>
          <p:cNvSpPr txBox="1"/>
          <p:nvPr/>
        </p:nvSpPr>
        <p:spPr>
          <a:xfrm>
            <a:off x="311488" y="1274323"/>
            <a:ext cx="8044573" cy="1167388"/>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0000"/>
              </a:lnSpc>
              <a:spcBef>
                <a:spcPts val="0"/>
              </a:spcBef>
              <a:spcAft>
                <a:spcPts val="0"/>
              </a:spcAft>
              <a:buClr>
                <a:srgbClr val="3F3F3F"/>
              </a:buClr>
              <a:buSzPct val="100000"/>
              <a:buFont typeface="Arial"/>
              <a:buNone/>
            </a:pPr>
            <a:r>
              <a:rPr lang="en-US" sz="2000">
                <a:solidFill>
                  <a:srgbClr val="3F3F3F"/>
                </a:solidFill>
                <a:latin typeface="Arial"/>
                <a:ea typeface="Arial"/>
                <a:cs typeface="Arial"/>
                <a:sym typeface="Arial"/>
              </a:rPr>
              <a:t>4. Rating Cleaning: </a:t>
            </a:r>
            <a:r>
              <a:rPr lang="en-US" sz="1400">
                <a:solidFill>
                  <a:srgbClr val="3F3F3F"/>
                </a:solidFill>
                <a:latin typeface="Arial"/>
                <a:ea typeface="Arial"/>
                <a:cs typeface="Arial"/>
                <a:sym typeface="Arial"/>
              </a:rPr>
              <a:t>Clean the rating column by extracting numeric values and ensuring consistency in the rating format.</a:t>
            </a:r>
            <a:endParaRPr/>
          </a:p>
          <a:p>
            <a:pPr indent="-285750" lvl="0" marL="285750" marR="0" rtl="0" algn="l">
              <a:lnSpc>
                <a:spcPct val="100000"/>
              </a:lnSpc>
              <a:spcBef>
                <a:spcPts val="1000"/>
              </a:spcBef>
              <a:spcAft>
                <a:spcPts val="0"/>
              </a:spcAft>
              <a:buClr>
                <a:srgbClr val="3F3F3F"/>
              </a:buClr>
              <a:buSzPct val="100000"/>
              <a:buFont typeface="Noto Sans Symbols"/>
              <a:buChar char="✔"/>
            </a:pPr>
            <a:r>
              <a:rPr lang="en-US" sz="1400">
                <a:solidFill>
                  <a:srgbClr val="3F3F3F"/>
                </a:solidFill>
                <a:latin typeface="Arial"/>
                <a:ea typeface="Arial"/>
                <a:cs typeface="Arial"/>
                <a:sym typeface="Arial"/>
              </a:rPr>
              <a:t>Extracted digits from the rating string and converted them to integers.</a:t>
            </a:r>
            <a:endParaRPr/>
          </a:p>
          <a:p>
            <a:pPr indent="-285750" lvl="0" marL="285750" marR="0" rtl="0" algn="l">
              <a:lnSpc>
                <a:spcPct val="100000"/>
              </a:lnSpc>
              <a:spcBef>
                <a:spcPts val="1000"/>
              </a:spcBef>
              <a:spcAft>
                <a:spcPts val="0"/>
              </a:spcAft>
              <a:buClr>
                <a:srgbClr val="3F3F3F"/>
              </a:buClr>
              <a:buSzPct val="100000"/>
              <a:buFont typeface="Noto Sans Symbols"/>
              <a:buChar char="✔"/>
            </a:pPr>
            <a:r>
              <a:rPr lang="en-US" sz="1400">
                <a:solidFill>
                  <a:srgbClr val="3F3F3F"/>
                </a:solidFill>
                <a:latin typeface="Arial"/>
                <a:ea typeface="Arial"/>
                <a:cs typeface="Arial"/>
                <a:sym typeface="Arial"/>
              </a:rPr>
              <a:t>Rounded float values to zero decimal points for clarity.</a:t>
            </a:r>
            <a:endParaRPr/>
          </a:p>
        </p:txBody>
      </p:sp>
      <p:sp>
        <p:nvSpPr>
          <p:cNvPr id="340" name="Google Shape;340;p6"/>
          <p:cNvSpPr txBox="1"/>
          <p:nvPr/>
        </p:nvSpPr>
        <p:spPr>
          <a:xfrm>
            <a:off x="311488" y="2587557"/>
            <a:ext cx="7655465"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5. Removing Stop Words: </a:t>
            </a:r>
            <a:r>
              <a:rPr lang="en-US" sz="1400">
                <a:solidFill>
                  <a:schemeClr val="dk1"/>
                </a:solidFill>
                <a:latin typeface="Arial"/>
                <a:ea typeface="Arial"/>
                <a:cs typeface="Arial"/>
                <a:sym typeface="Arial"/>
              </a:rPr>
              <a:t>Reduce noise in the text data by removing common stop words (like "the," "is," "in") that don't contribute to the sentiment or meaning.</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Used NLTK’s English stop words list to filter out unnecessary words from both title and content columns.</a:t>
            </a:r>
            <a:endParaRPr sz="1400">
              <a:solidFill>
                <a:schemeClr val="dk1"/>
              </a:solidFill>
              <a:latin typeface="Arial"/>
              <a:ea typeface="Arial"/>
              <a:cs typeface="Arial"/>
              <a:sym typeface="Arial"/>
            </a:endParaRPr>
          </a:p>
        </p:txBody>
      </p:sp>
      <p:pic>
        <p:nvPicPr>
          <p:cNvPr id="341" name="Google Shape;341;p6"/>
          <p:cNvPicPr preferRelativeResize="0"/>
          <p:nvPr/>
        </p:nvPicPr>
        <p:blipFill rotWithShape="1">
          <a:blip r:embed="rId3">
            <a:alphaModFix/>
          </a:blip>
          <a:srcRect b="0" l="0" r="0" t="0"/>
          <a:stretch/>
        </p:blipFill>
        <p:spPr>
          <a:xfrm>
            <a:off x="875608" y="4128735"/>
            <a:ext cx="10440784" cy="1710288"/>
          </a:xfrm>
          <a:prstGeom prst="rect">
            <a:avLst/>
          </a:prstGeom>
          <a:noFill/>
          <a:ln>
            <a:noFill/>
          </a:ln>
        </p:spPr>
      </p:pic>
      <p:sp>
        <p:nvSpPr>
          <p:cNvPr id="342" name="Google Shape;342;p6"/>
          <p:cNvSpPr txBox="1"/>
          <p:nvPr/>
        </p:nvSpPr>
        <p:spPr>
          <a:xfrm>
            <a:off x="3637963" y="3297727"/>
            <a:ext cx="4467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Clean DATA after pre-processing</a:t>
            </a:r>
            <a:endParaRPr/>
          </a:p>
        </p:txBody>
      </p:sp>
      <p:sp>
        <p:nvSpPr>
          <p:cNvPr id="343" name="Google Shape;343;p6"/>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344" name="Google Shape;344;p6"/>
          <p:cNvPicPr preferRelativeResize="0"/>
          <p:nvPr/>
        </p:nvPicPr>
        <p:blipFill rotWithShape="1">
          <a:blip r:embed="rId4">
            <a:alphaModFix/>
          </a:blip>
          <a:srcRect b="0" l="0" r="0" t="0"/>
          <a:stretch/>
        </p:blipFill>
        <p:spPr>
          <a:xfrm>
            <a:off x="0" y="5876561"/>
            <a:ext cx="1047750" cy="914400"/>
          </a:xfrm>
          <a:prstGeom prst="rect">
            <a:avLst/>
          </a:prstGeom>
          <a:noFill/>
          <a:ln>
            <a:noFill/>
          </a:ln>
        </p:spPr>
      </p:pic>
      <p:pic>
        <p:nvPicPr>
          <p:cNvPr id="345" name="Google Shape;345;p6"/>
          <p:cNvPicPr preferRelativeResize="0"/>
          <p:nvPr/>
        </p:nvPicPr>
        <p:blipFill rotWithShape="1">
          <a:blip r:embed="rId5">
            <a:alphaModFix/>
          </a:blip>
          <a:srcRect b="0" l="0" r="0" t="0"/>
          <a:stretch/>
        </p:blipFill>
        <p:spPr>
          <a:xfrm>
            <a:off x="10010775" y="10251"/>
            <a:ext cx="2181225"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
          <p:cNvSpPr txBox="1"/>
          <p:nvPr>
            <p:ph type="ctrTitle"/>
          </p:nvPr>
        </p:nvSpPr>
        <p:spPr>
          <a:xfrm>
            <a:off x="464090" y="236597"/>
            <a:ext cx="3514522" cy="135873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b="1" lang="en-US" sz="4000">
                <a:latin typeface="Arial"/>
                <a:ea typeface="Arial"/>
                <a:cs typeface="Arial"/>
                <a:sym typeface="Arial"/>
              </a:rPr>
              <a:t>EDA</a:t>
            </a:r>
            <a:br>
              <a:rPr lang="en-US"/>
            </a:br>
            <a:r>
              <a:rPr lang="en-US" sz="2000"/>
              <a:t>EXPLORATORY DATA ANALYSIS</a:t>
            </a:r>
            <a:endParaRPr/>
          </a:p>
        </p:txBody>
      </p:sp>
      <p:pic>
        <p:nvPicPr>
          <p:cNvPr descr="A graph with blue rectangular bars&#10;&#10;Description automatically generated" id="351" name="Google Shape;351;p7"/>
          <p:cNvPicPr preferRelativeResize="0"/>
          <p:nvPr/>
        </p:nvPicPr>
        <p:blipFill rotWithShape="1">
          <a:blip r:embed="rId3">
            <a:alphaModFix/>
          </a:blip>
          <a:srcRect b="0" l="0" r="0" t="0"/>
          <a:stretch/>
        </p:blipFill>
        <p:spPr>
          <a:xfrm>
            <a:off x="2798729" y="1854222"/>
            <a:ext cx="8855008" cy="4523007"/>
          </a:xfrm>
          <a:prstGeom prst="rect">
            <a:avLst/>
          </a:prstGeom>
          <a:noFill/>
          <a:ln>
            <a:noFill/>
          </a:ln>
        </p:spPr>
      </p:pic>
      <p:sp>
        <p:nvSpPr>
          <p:cNvPr id="352" name="Google Shape;352;p7"/>
          <p:cNvSpPr txBox="1"/>
          <p:nvPr/>
        </p:nvSpPr>
        <p:spPr>
          <a:xfrm>
            <a:off x="233464" y="1877438"/>
            <a:ext cx="2334638"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following graphs gives us a brief overview on our data:</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No of reviews pre product</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distribution of ratings</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It helps deepen our view on the data; so we can think of a suitable Learning model.</a:t>
            </a:r>
            <a:endParaRPr/>
          </a:p>
        </p:txBody>
      </p:sp>
      <p:pic>
        <p:nvPicPr>
          <p:cNvPr id="353" name="Google Shape;353;p7"/>
          <p:cNvPicPr preferRelativeResize="0"/>
          <p:nvPr/>
        </p:nvPicPr>
        <p:blipFill rotWithShape="1">
          <a:blip r:embed="rId4">
            <a:alphaModFix/>
          </a:blip>
          <a:srcRect b="0" l="0" r="0" t="0"/>
          <a:stretch/>
        </p:blipFill>
        <p:spPr>
          <a:xfrm>
            <a:off x="0" y="5943600"/>
            <a:ext cx="1047750" cy="914400"/>
          </a:xfrm>
          <a:prstGeom prst="rect">
            <a:avLst/>
          </a:prstGeom>
          <a:noFill/>
          <a:ln>
            <a:noFill/>
          </a:ln>
        </p:spPr>
      </p:pic>
      <p:pic>
        <p:nvPicPr>
          <p:cNvPr id="354" name="Google Shape;354;p7"/>
          <p:cNvPicPr preferRelativeResize="0"/>
          <p:nvPr/>
        </p:nvPicPr>
        <p:blipFill rotWithShape="1">
          <a:blip r:embed="rId5">
            <a:alphaModFix/>
          </a:blip>
          <a:srcRect b="0" l="0" r="0" t="0"/>
          <a:stretch/>
        </p:blipFill>
        <p:spPr>
          <a:xfrm>
            <a:off x="10010775" y="4521"/>
            <a:ext cx="2181225" cy="95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8"/>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graph with blue bars&#10;&#10;Description automatically generated" id="360" name="Google Shape;360;p8"/>
          <p:cNvPicPr preferRelativeResize="0"/>
          <p:nvPr/>
        </p:nvPicPr>
        <p:blipFill rotWithShape="1">
          <a:blip r:embed="rId3">
            <a:alphaModFix/>
          </a:blip>
          <a:srcRect b="0" l="0" r="0" t="0"/>
          <a:stretch/>
        </p:blipFill>
        <p:spPr>
          <a:xfrm>
            <a:off x="2773392" y="1173284"/>
            <a:ext cx="6645216" cy="4511431"/>
          </a:xfrm>
          <a:prstGeom prst="rect">
            <a:avLst/>
          </a:prstGeom>
          <a:noFill/>
          <a:ln>
            <a:noFill/>
          </a:ln>
        </p:spPr>
      </p:pic>
      <p:sp>
        <p:nvSpPr>
          <p:cNvPr id="361" name="Google Shape;361;p8"/>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362" name="Google Shape;362;p8"/>
          <p:cNvPicPr preferRelativeResize="0"/>
          <p:nvPr/>
        </p:nvPicPr>
        <p:blipFill rotWithShape="1">
          <a:blip r:embed="rId4">
            <a:alphaModFix/>
          </a:blip>
          <a:srcRect b="0" l="0" r="0" t="0"/>
          <a:stretch/>
        </p:blipFill>
        <p:spPr>
          <a:xfrm>
            <a:off x="10010775" y="0"/>
            <a:ext cx="2181225" cy="952500"/>
          </a:xfrm>
          <a:prstGeom prst="rect">
            <a:avLst/>
          </a:prstGeom>
          <a:noFill/>
          <a:ln>
            <a:noFill/>
          </a:ln>
        </p:spPr>
      </p:pic>
      <p:pic>
        <p:nvPicPr>
          <p:cNvPr id="363" name="Google Shape;363;p8"/>
          <p:cNvPicPr preferRelativeResize="0"/>
          <p:nvPr/>
        </p:nvPicPr>
        <p:blipFill rotWithShape="1">
          <a:blip r:embed="rId5">
            <a:alphaModFix/>
          </a:blip>
          <a:srcRect b="0" l="0" r="0" t="0"/>
          <a:stretch/>
        </p:blipFill>
        <p:spPr>
          <a:xfrm>
            <a:off x="0" y="5943600"/>
            <a:ext cx="104775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9"/>
          <p:cNvSpPr txBox="1"/>
          <p:nvPr>
            <p:ph idx="2" type="body"/>
          </p:nvPr>
        </p:nvSpPr>
        <p:spPr>
          <a:xfrm>
            <a:off x="1126091" y="1127479"/>
            <a:ext cx="6784893" cy="3032792"/>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100000"/>
              </a:lnSpc>
              <a:spcBef>
                <a:spcPts val="0"/>
              </a:spcBef>
              <a:spcAft>
                <a:spcPts val="0"/>
              </a:spcAft>
              <a:buClr>
                <a:srgbClr val="3F3F3F"/>
              </a:buClr>
              <a:buSzPts val="1800"/>
              <a:buFont typeface="Noto Sans Symbols"/>
              <a:buChar char="❖"/>
            </a:pPr>
            <a:r>
              <a:rPr b="1" i="1" lang="en-US" sz="1800"/>
              <a:t>To achieve the polarity analysis of the text reviews data</a:t>
            </a:r>
            <a:r>
              <a:rPr lang="en-US" sz="1800"/>
              <a:t>, we have to do some text pre-processing first using the SpaCy NLP model to perform lemmatization (converting words to their base forms) and stopwords removal (removing common words like "the", "and", etc.) on the product reviews.</a:t>
            </a:r>
            <a:endParaRPr/>
          </a:p>
          <a:p>
            <a:pPr indent="-285750" lvl="0" marL="285750" rtl="0" algn="l">
              <a:lnSpc>
                <a:spcPct val="100000"/>
              </a:lnSpc>
              <a:spcBef>
                <a:spcPts val="1000"/>
              </a:spcBef>
              <a:spcAft>
                <a:spcPts val="0"/>
              </a:spcAft>
              <a:buClr>
                <a:srgbClr val="3F3F3F"/>
              </a:buClr>
              <a:buSzPts val="1800"/>
              <a:buFont typeface="Noto Sans Symbols"/>
              <a:buChar char="❖"/>
            </a:pPr>
            <a:r>
              <a:rPr lang="en-US" sz="1800"/>
              <a:t>Each processed review undergoes sentiment analysis using TextBlob, which calculates a polarity score ranging from -1 (negative) to 1 (positive).</a:t>
            </a:r>
            <a:endParaRPr/>
          </a:p>
          <a:p>
            <a:pPr indent="-285750" lvl="0" marL="285750" rtl="0" algn="l">
              <a:lnSpc>
                <a:spcPct val="100000"/>
              </a:lnSpc>
              <a:spcBef>
                <a:spcPts val="1000"/>
              </a:spcBef>
              <a:spcAft>
                <a:spcPts val="0"/>
              </a:spcAft>
              <a:buClr>
                <a:srgbClr val="3F3F3F"/>
              </a:buClr>
              <a:buSzPts val="1800"/>
              <a:buFont typeface="Noto Sans Symbols"/>
              <a:buChar char="❖"/>
            </a:pPr>
            <a:r>
              <a:rPr lang="en-US" sz="1800"/>
              <a:t>The average sentiment polarity is computed for each product category.</a:t>
            </a:r>
            <a:endParaRPr/>
          </a:p>
          <a:p>
            <a:pPr indent="0" lvl="0" marL="0" rtl="0" algn="l">
              <a:lnSpc>
                <a:spcPct val="100000"/>
              </a:lnSpc>
              <a:spcBef>
                <a:spcPts val="1000"/>
              </a:spcBef>
              <a:spcAft>
                <a:spcPts val="0"/>
              </a:spcAft>
              <a:buClr>
                <a:srgbClr val="3F3F3F"/>
              </a:buClr>
              <a:buSzPts val="1400"/>
              <a:buFont typeface="Arial"/>
              <a:buNone/>
            </a:pPr>
            <a:r>
              <a:t/>
            </a:r>
            <a:endParaRPr/>
          </a:p>
        </p:txBody>
      </p:sp>
      <p:sp>
        <p:nvSpPr>
          <p:cNvPr id="369" name="Google Shape;369;p9"/>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70" name="Google Shape;370;p9"/>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screenshot of a computer&#10;&#10;Description automatically generated" id="371" name="Google Shape;371;p9"/>
          <p:cNvPicPr preferRelativeResize="0"/>
          <p:nvPr/>
        </p:nvPicPr>
        <p:blipFill rotWithShape="1">
          <a:blip r:embed="rId3">
            <a:alphaModFix/>
          </a:blip>
          <a:srcRect b="0" l="0" r="0" t="0"/>
          <a:stretch/>
        </p:blipFill>
        <p:spPr>
          <a:xfrm>
            <a:off x="6184888" y="4160271"/>
            <a:ext cx="5542087" cy="2476484"/>
          </a:xfrm>
          <a:prstGeom prst="rect">
            <a:avLst/>
          </a:prstGeom>
          <a:noFill/>
          <a:ln>
            <a:noFill/>
          </a:ln>
        </p:spPr>
      </p:pic>
      <p:sp>
        <p:nvSpPr>
          <p:cNvPr id="372" name="Google Shape;372;p9"/>
          <p:cNvSpPr txBox="1"/>
          <p:nvPr/>
        </p:nvSpPr>
        <p:spPr>
          <a:xfrm>
            <a:off x="410991" y="313995"/>
            <a:ext cx="19917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Text analysis</a:t>
            </a:r>
            <a:endParaRPr/>
          </a:p>
        </p:txBody>
      </p:sp>
      <p:pic>
        <p:nvPicPr>
          <p:cNvPr id="373" name="Google Shape;373;p9"/>
          <p:cNvPicPr preferRelativeResize="0"/>
          <p:nvPr/>
        </p:nvPicPr>
        <p:blipFill rotWithShape="1">
          <a:blip r:embed="rId4">
            <a:alphaModFix/>
          </a:blip>
          <a:srcRect b="0" l="0" r="0" t="0"/>
          <a:stretch/>
        </p:blipFill>
        <p:spPr>
          <a:xfrm>
            <a:off x="0" y="5899150"/>
            <a:ext cx="1047750" cy="914400"/>
          </a:xfrm>
          <a:prstGeom prst="rect">
            <a:avLst/>
          </a:prstGeom>
          <a:noFill/>
          <a:ln>
            <a:noFill/>
          </a:ln>
        </p:spPr>
      </p:pic>
      <p:pic>
        <p:nvPicPr>
          <p:cNvPr id="374" name="Google Shape;374;p9"/>
          <p:cNvPicPr preferRelativeResize="0"/>
          <p:nvPr/>
        </p:nvPicPr>
        <p:blipFill rotWithShape="1">
          <a:blip r:embed="rId5">
            <a:alphaModFix/>
          </a:blip>
          <a:srcRect b="0" l="0" r="0" t="0"/>
          <a:stretch/>
        </p:blipFill>
        <p:spPr>
          <a:xfrm>
            <a:off x="10010775" y="0"/>
            <a:ext cx="2181225"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noline">
  <a:themeElements>
    <a:clrScheme name="Custom 167">
      <a:dk1>
        <a:srgbClr val="000000"/>
      </a:dk1>
      <a:lt1>
        <a:srgbClr val="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2024-10-11T02:58:22Z</dcterms:created>
  <dc:creator>Ahmed Hesham Mahmoud Arafa 2000079</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